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368" r:id="rId2"/>
    <p:sldId id="378" r:id="rId3"/>
    <p:sldId id="371" r:id="rId4"/>
    <p:sldId id="431" r:id="rId5"/>
    <p:sldId id="438" r:id="rId6"/>
    <p:sldId id="439" r:id="rId7"/>
    <p:sldId id="441" r:id="rId8"/>
    <p:sldId id="382" r:id="rId9"/>
    <p:sldId id="443" r:id="rId10"/>
    <p:sldId id="372" r:id="rId11"/>
    <p:sldId id="437" r:id="rId12"/>
    <p:sldId id="445" r:id="rId13"/>
    <p:sldId id="259" r:id="rId14"/>
    <p:sldId id="261" r:id="rId15"/>
    <p:sldId id="260" r:id="rId16"/>
    <p:sldId id="448" r:id="rId17"/>
    <p:sldId id="263" r:id="rId18"/>
    <p:sldId id="265" r:id="rId19"/>
    <p:sldId id="267" r:id="rId20"/>
    <p:sldId id="268" r:id="rId21"/>
    <p:sldId id="269" r:id="rId22"/>
    <p:sldId id="270" r:id="rId23"/>
    <p:sldId id="271" r:id="rId24"/>
    <p:sldId id="449" r:id="rId25"/>
    <p:sldId id="272" r:id="rId26"/>
    <p:sldId id="452" r:id="rId27"/>
    <p:sldId id="453" r:id="rId28"/>
    <p:sldId id="273" r:id="rId29"/>
    <p:sldId id="274" r:id="rId30"/>
    <p:sldId id="275" r:id="rId31"/>
    <p:sldId id="276" r:id="rId32"/>
    <p:sldId id="264" r:id="rId33"/>
    <p:sldId id="277" r:id="rId34"/>
    <p:sldId id="278" r:id="rId35"/>
    <p:sldId id="451" r:id="rId36"/>
    <p:sldId id="450" r:id="rId37"/>
    <p:sldId id="454" r:id="rId38"/>
  </p:sldIdLst>
  <p:sldSz cx="12192000" cy="6858000"/>
  <p:notesSz cx="7053263" cy="93091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ADE1"/>
    <a:srgbClr val="F2F2F2"/>
    <a:srgbClr val="EF5778"/>
    <a:srgbClr val="F9B627"/>
    <a:srgbClr val="F48240"/>
    <a:srgbClr val="50C8DC"/>
    <a:srgbClr val="F58C47"/>
    <a:srgbClr val="4D4563"/>
    <a:srgbClr val="FABC22"/>
    <a:srgbClr val="F8AA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87" autoAdjust="0"/>
    <p:restoredTop sz="96187" autoAdjust="0"/>
  </p:normalViewPr>
  <p:slideViewPr>
    <p:cSldViewPr snapToGrid="0">
      <p:cViewPr varScale="1">
        <p:scale>
          <a:sx n="86" d="100"/>
          <a:sy n="86" d="100"/>
        </p:scale>
        <p:origin x="130"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5" d="100"/>
          <a:sy n="65" d="100"/>
        </p:scale>
        <p:origin x="2741"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3995217" y="0"/>
            <a:ext cx="3056414" cy="467072"/>
          </a:xfrm>
          <a:prstGeom prst="rect">
            <a:avLst/>
          </a:prstGeom>
        </p:spPr>
        <p:txBody>
          <a:bodyPr vert="horz" lIns="93497" tIns="46749" rIns="93497" bIns="46749" rtlCol="0"/>
          <a:lstStyle>
            <a:lvl1pPr algn="r">
              <a:defRPr sz="1200"/>
            </a:lvl1pPr>
          </a:lstStyle>
          <a:p>
            <a:fld id="{B478E0E4-DC06-4041-AFA7-BB6F527FFA3F}" type="datetimeFigureOut">
              <a:rPr lang="zh-CN" altLang="en-US" smtClean="0"/>
              <a:t>2020/10/26</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8842030"/>
            <a:ext cx="3056414" cy="467071"/>
          </a:xfrm>
          <a:prstGeom prst="rect">
            <a:avLst/>
          </a:prstGeom>
        </p:spPr>
        <p:txBody>
          <a:bodyPr vert="horz" lIns="93497" tIns="46749" rIns="93497" bIns="46749"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3995217" y="8842030"/>
            <a:ext cx="3056414" cy="467071"/>
          </a:xfrm>
          <a:prstGeom prst="rect">
            <a:avLst/>
          </a:prstGeom>
        </p:spPr>
        <p:txBody>
          <a:bodyPr vert="horz" lIns="93497" tIns="46749" rIns="93497" bIns="46749"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zh-CN" altLang="en-US"/>
          </a:p>
        </p:txBody>
      </p:sp>
      <p:sp>
        <p:nvSpPr>
          <p:cNvPr id="3" name="日期占位符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E86D8963-CFCD-4740-AF60-049850373CDF}" type="datetimeFigureOut">
              <a:rPr lang="zh-CN" altLang="en-US" smtClean="0"/>
              <a:t>2020/10/26</a:t>
            </a:fld>
            <a:endParaRPr lang="zh-CN" altLang="en-US"/>
          </a:p>
        </p:txBody>
      </p:sp>
      <p:sp>
        <p:nvSpPr>
          <p:cNvPr id="4" name="幻灯片图像占位符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zh-CN" altLang="en-US"/>
          </a:p>
        </p:txBody>
      </p:sp>
      <p:sp>
        <p:nvSpPr>
          <p:cNvPr id="5" name="备注占位符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92B767-0C86-44FB-A026-BC02F32EEADD}"/>
              </a:ext>
            </a:extLst>
          </p:cNvPr>
          <p:cNvSpPr/>
          <p:nvPr userDrawn="1"/>
        </p:nvSpPr>
        <p:spPr>
          <a:xfrm>
            <a:off x="0" y="0"/>
            <a:ext cx="12192000" cy="6858000"/>
          </a:xfrm>
          <a:prstGeom prst="rect">
            <a:avLst/>
          </a:prstGeom>
          <a:blipFill>
            <a:blip r:embed="rId2"/>
            <a:srcRect/>
            <a:stretch>
              <a:fillRect t="-5375" b="-53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hidden="1">
            <a:extLst>
              <a:ext uri="{FF2B5EF4-FFF2-40B4-BE49-F238E27FC236}">
                <a16:creationId xmlns:a16="http://schemas.microsoft.com/office/drawing/2014/main" id="{1BFA5B7F-1F11-42EE-B10B-268E747F484B}"/>
              </a:ext>
            </a:extLst>
          </p:cNvPr>
          <p:cNvSpPr/>
          <p:nvPr userDrawn="1"/>
        </p:nvSpPr>
        <p:spPr>
          <a:xfrm rot="20962973">
            <a:off x="-952612" y="-337530"/>
            <a:ext cx="5469435" cy="7765861"/>
          </a:xfrm>
          <a:custGeom>
            <a:avLst/>
            <a:gdLst>
              <a:gd name="connsiteX0" fmla="*/ 5469435 w 5469435"/>
              <a:gd name="connsiteY0" fmla="*/ 788410 h 7765861"/>
              <a:gd name="connsiteX1" fmla="*/ 5469435 w 5469435"/>
              <a:gd name="connsiteY1" fmla="*/ 7765861 h 7765861"/>
              <a:gd name="connsiteX2" fmla="*/ 0 w 5469435"/>
              <a:gd name="connsiteY2" fmla="*/ 6740593 h 7765861"/>
              <a:gd name="connsiteX3" fmla="*/ 1263552 w 5469435"/>
              <a:gd name="connsiteY3" fmla="*/ 0 h 7765861"/>
            </a:gdLst>
            <a:ahLst/>
            <a:cxnLst>
              <a:cxn ang="0">
                <a:pos x="connsiteX0" y="connsiteY0"/>
              </a:cxn>
              <a:cxn ang="0">
                <a:pos x="connsiteX1" y="connsiteY1"/>
              </a:cxn>
              <a:cxn ang="0">
                <a:pos x="connsiteX2" y="connsiteY2"/>
              </a:cxn>
              <a:cxn ang="0">
                <a:pos x="connsiteX3" y="connsiteY3"/>
              </a:cxn>
            </a:cxnLst>
            <a:rect l="l" t="t" r="r" b="b"/>
            <a:pathLst>
              <a:path w="5469435" h="7765861">
                <a:moveTo>
                  <a:pt x="5469435" y="788410"/>
                </a:moveTo>
                <a:lnTo>
                  <a:pt x="5469435" y="7765861"/>
                </a:lnTo>
                <a:lnTo>
                  <a:pt x="0" y="6740593"/>
                </a:lnTo>
                <a:lnTo>
                  <a:pt x="126355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B9C56EEB-2C02-4E0A-89C0-156826064E4B}"/>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hasCustomPrompt="1"/>
          </p:nvPr>
        </p:nvSpPr>
        <p:spPr>
          <a:xfrm>
            <a:off x="2513587" y="4146542"/>
            <a:ext cx="6916164" cy="558799"/>
          </a:xfrm>
          <a:prstGeom prst="rect">
            <a:avLst/>
          </a:prstGeom>
          <a:noFill/>
        </p:spPr>
        <p:txBody>
          <a:bodyPr anchor="ctr">
            <a:normAutofit/>
          </a:bodyPr>
          <a:lstStyle>
            <a:lvl1pPr marL="0" indent="0" algn="ctr">
              <a:buNone/>
              <a:defRPr sz="16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hasCustomPrompt="1"/>
          </p:nvPr>
        </p:nvSpPr>
        <p:spPr>
          <a:xfrm>
            <a:off x="2513587" y="1938000"/>
            <a:ext cx="6916164" cy="2171700"/>
          </a:xfrm>
        </p:spPr>
        <p:txBody>
          <a:bodyPr anchor="b">
            <a:normAutofit/>
          </a:bodyPr>
          <a:lstStyle>
            <a:lvl1pPr algn="ctr">
              <a:defRPr sz="4000">
                <a:solidFill>
                  <a:schemeClr val="bg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3652424" y="979716"/>
            <a:ext cx="4638490" cy="296271"/>
          </a:xfrm>
        </p:spPr>
        <p:txBody>
          <a:bodyPr vert="horz" anchor="ctr">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69925" y="5918666"/>
            <a:ext cx="3955535" cy="296271"/>
          </a:xfrm>
          <a:prstGeom prst="rect">
            <a:avLst/>
          </a:prstGeom>
          <a:noFill/>
          <a:ln>
            <a:noFill/>
          </a:ln>
        </p:spPr>
        <p:txBody>
          <a:bodyPr vert="horz" anchor="ctr">
            <a:noAutofit/>
          </a:bodyPr>
          <a:lstStyle>
            <a:lvl1pPr marL="0" indent="0" algn="l">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cxnSp>
        <p:nvCxnSpPr>
          <p:cNvPr id="5" name="直接连接符 4">
            <a:extLst>
              <a:ext uri="{FF2B5EF4-FFF2-40B4-BE49-F238E27FC236}">
                <a16:creationId xmlns:a16="http://schemas.microsoft.com/office/drawing/2014/main" id="{F0AC2953-3F34-446E-A0DF-9AAF9F1EB358}"/>
              </a:ext>
            </a:extLst>
          </p:cNvPr>
          <p:cNvCxnSpPr>
            <a:cxnSpLocks/>
          </p:cNvCxnSpPr>
          <p:nvPr userDrawn="1"/>
        </p:nvCxnSpPr>
        <p:spPr>
          <a:xfrm flipH="1">
            <a:off x="669924" y="1143000"/>
            <a:ext cx="3155314" cy="0"/>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12F09A0-FE67-42E4-BE08-ED058C406214}"/>
              </a:ext>
            </a:extLst>
          </p:cNvPr>
          <p:cNvCxnSpPr>
            <a:cxnSpLocks/>
          </p:cNvCxnSpPr>
          <p:nvPr userDrawn="1"/>
        </p:nvCxnSpPr>
        <p:spPr>
          <a:xfrm>
            <a:off x="3825238" y="6121869"/>
            <a:ext cx="7696835" cy="0"/>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6" name="椭圆 105">
            <a:extLst>
              <a:ext uri="{FF2B5EF4-FFF2-40B4-BE49-F238E27FC236}">
                <a16:creationId xmlns:a16="http://schemas.microsoft.com/office/drawing/2014/main" id="{7BF29121-D36A-460B-AFCF-25BDFFD7B025}"/>
              </a:ext>
            </a:extLst>
          </p:cNvPr>
          <p:cNvSpPr/>
          <p:nvPr userDrawn="1"/>
        </p:nvSpPr>
        <p:spPr>
          <a:xfrm>
            <a:off x="506641" y="979716"/>
            <a:ext cx="326567" cy="326567"/>
          </a:xfrm>
          <a:prstGeom prst="ellipse">
            <a:avLst/>
          </a:prstGeom>
          <a:noFill/>
          <a:ln w="412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31C3DD92-AA1E-4561-85EA-B0FBBC417E1B}"/>
              </a:ext>
            </a:extLst>
          </p:cNvPr>
          <p:cNvSpPr/>
          <p:nvPr userDrawn="1"/>
        </p:nvSpPr>
        <p:spPr>
          <a:xfrm>
            <a:off x="11358791" y="5958585"/>
            <a:ext cx="326567" cy="326567"/>
          </a:xfrm>
          <a:prstGeom prst="ellipse">
            <a:avLst/>
          </a:prstGeom>
          <a:noFill/>
          <a:ln w="412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4D27EBB3-C72B-4F19-A5E2-A67F738CFDE1}"/>
              </a:ext>
            </a:extLst>
          </p:cNvPr>
          <p:cNvCxnSpPr>
            <a:cxnSpLocks/>
          </p:cNvCxnSpPr>
          <p:nvPr userDrawn="1"/>
        </p:nvCxnSpPr>
        <p:spPr>
          <a:xfrm>
            <a:off x="7721600" y="1143000"/>
            <a:ext cx="316411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6073D64-36D7-46F0-877A-E0B5DA1DFCF9}"/>
              </a:ext>
            </a:extLst>
          </p:cNvPr>
          <p:cNvCxnSpPr>
            <a:cxnSpLocks/>
          </p:cNvCxnSpPr>
          <p:nvPr userDrawn="1"/>
        </p:nvCxnSpPr>
        <p:spPr>
          <a:xfrm>
            <a:off x="669925" y="1143000"/>
            <a:ext cx="0" cy="9615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786D929-8747-42D0-BEAA-D8631C331618}"/>
              </a:ext>
            </a:extLst>
          </p:cNvPr>
          <p:cNvCxnSpPr>
            <a:cxnSpLocks/>
          </p:cNvCxnSpPr>
          <p:nvPr userDrawn="1"/>
        </p:nvCxnSpPr>
        <p:spPr>
          <a:xfrm>
            <a:off x="11520486" y="4146542"/>
            <a:ext cx="0" cy="199073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55E54C3-5D90-4FC1-AC75-11B3DD05BA90}"/>
              </a:ext>
            </a:extLst>
          </p:cNvPr>
          <p:cNvCxnSpPr>
            <a:cxnSpLocks/>
          </p:cNvCxnSpPr>
          <p:nvPr userDrawn="1"/>
        </p:nvCxnSpPr>
        <p:spPr>
          <a:xfrm>
            <a:off x="669925" y="3106057"/>
            <a:ext cx="0" cy="140788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A539435-BA97-4FA5-B1D3-F456F97665EE}"/>
              </a:ext>
            </a:extLst>
          </p:cNvPr>
          <p:cNvCxnSpPr/>
          <p:nvPr userDrawn="1"/>
        </p:nvCxnSpPr>
        <p:spPr>
          <a:xfrm>
            <a:off x="11539538" y="1906061"/>
            <a:ext cx="0" cy="10858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3643BCF-EF6E-471F-BF6A-356564F53C7A}"/>
              </a:ext>
            </a:extLst>
          </p:cNvPr>
          <p:cNvCxnSpPr>
            <a:cxnSpLocks/>
          </p:cNvCxnSpPr>
          <p:nvPr userDrawn="1"/>
        </p:nvCxnSpPr>
        <p:spPr>
          <a:xfrm>
            <a:off x="10874284" y="1137285"/>
            <a:ext cx="670016" cy="78195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2946E1F-8C37-45C4-8468-CBC0A710EC31}"/>
              </a:ext>
            </a:extLst>
          </p:cNvPr>
          <p:cNvSpPr/>
          <p:nvPr userDrawn="1"/>
        </p:nvSpPr>
        <p:spPr>
          <a:xfrm>
            <a:off x="0" y="0"/>
            <a:ext cx="12192000" cy="6858000"/>
          </a:xfrm>
          <a:prstGeom prst="rect">
            <a:avLst/>
          </a:prstGeom>
          <a:blipFill>
            <a:blip r:embed="rId2"/>
            <a:srcRect/>
            <a:stretch>
              <a:fillRect t="-5375" b="-53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4ADCFEF-C610-42F4-BF92-A99A8EEA834E}"/>
              </a:ext>
            </a:extLst>
          </p:cNvPr>
          <p:cNvSpPr/>
          <p:nvPr userDrawn="1"/>
        </p:nvSpPr>
        <p:spPr>
          <a:xfrm>
            <a:off x="800100" y="958831"/>
            <a:ext cx="10591800" cy="512445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userDrawn="1">
            <p:ph type="title"/>
          </p:nvPr>
        </p:nvSpPr>
        <p:spPr>
          <a:xfrm>
            <a:off x="5189635" y="2625706"/>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5190751" y="3521056"/>
            <a:ext cx="5419185"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2020/10/26</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2020/10/26</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DAE16DD-EF5E-4129-8B0B-E2C1A22588F3}"/>
              </a:ext>
            </a:extLst>
          </p:cNvPr>
          <p:cNvSpPr/>
          <p:nvPr userDrawn="1"/>
        </p:nvSpPr>
        <p:spPr>
          <a:xfrm>
            <a:off x="0" y="0"/>
            <a:ext cx="12192000" cy="6858000"/>
          </a:xfrm>
          <a:prstGeom prst="rect">
            <a:avLst/>
          </a:prstGeom>
          <a:blipFill>
            <a:blip r:embed="rId2"/>
            <a:srcRect/>
            <a:stretch>
              <a:fillRect t="-5375" b="-53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4EC8EA1-0D0A-490C-A450-7AF86A9A2B32}"/>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userDrawn="1">
            <p:ph type="ctrTitle" hasCustomPrompt="1"/>
          </p:nvPr>
        </p:nvSpPr>
        <p:spPr>
          <a:xfrm>
            <a:off x="2868666" y="1789647"/>
            <a:ext cx="6664624" cy="1774253"/>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2868666" y="4209888"/>
            <a:ext cx="6664624" cy="310871"/>
          </a:xfrm>
        </p:spPr>
        <p:txBody>
          <a:bodyPr vert="horz" lIns="91440" tIns="45720" rIns="91440" bIns="45720" rtlCol="0">
            <a:normAutofit/>
          </a:bodyPr>
          <a:lstStyle>
            <a:lvl1pPr marL="0" indent="0" algn="ctr">
              <a:buNone/>
              <a:defRPr lang="zh-CN" altLang="en-US" sz="14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userDrawn="1">
            <p:ph type="body" sz="quarter" idx="10" hasCustomPrompt="1"/>
          </p:nvPr>
        </p:nvSpPr>
        <p:spPr>
          <a:xfrm>
            <a:off x="2868668" y="3913617"/>
            <a:ext cx="6664624" cy="296271"/>
          </a:xfrm>
        </p:spPr>
        <p:txBody>
          <a:bodyPr vert="horz" anchor="ctr">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cxnSp>
        <p:nvCxnSpPr>
          <p:cNvPr id="8" name="直接连接符 7">
            <a:extLst>
              <a:ext uri="{FF2B5EF4-FFF2-40B4-BE49-F238E27FC236}">
                <a16:creationId xmlns:a16="http://schemas.microsoft.com/office/drawing/2014/main" id="{4E7C2876-CCC5-412A-B3B7-50B0D27B604F}"/>
              </a:ext>
            </a:extLst>
          </p:cNvPr>
          <p:cNvCxnSpPr>
            <a:cxnSpLocks/>
          </p:cNvCxnSpPr>
          <p:nvPr userDrawn="1"/>
        </p:nvCxnSpPr>
        <p:spPr>
          <a:xfrm>
            <a:off x="8366761" y="1143000"/>
            <a:ext cx="3155314" cy="0"/>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9D26F28-661D-42B8-BF0A-19514DE6A089}"/>
              </a:ext>
            </a:extLst>
          </p:cNvPr>
          <p:cNvCxnSpPr>
            <a:cxnSpLocks/>
          </p:cNvCxnSpPr>
          <p:nvPr userDrawn="1"/>
        </p:nvCxnSpPr>
        <p:spPr>
          <a:xfrm flipH="1">
            <a:off x="669926" y="6121869"/>
            <a:ext cx="7696835" cy="0"/>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A0574504-6EF1-4B7D-872E-D366F9E5ED73}"/>
              </a:ext>
            </a:extLst>
          </p:cNvPr>
          <p:cNvSpPr/>
          <p:nvPr userDrawn="1"/>
        </p:nvSpPr>
        <p:spPr>
          <a:xfrm flipH="1">
            <a:off x="11358791" y="979716"/>
            <a:ext cx="326567" cy="326567"/>
          </a:xfrm>
          <a:prstGeom prst="ellipse">
            <a:avLst/>
          </a:prstGeom>
          <a:noFill/>
          <a:ln w="412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6C64998-8F65-46FB-AB0E-0AE241B6FA4E}"/>
              </a:ext>
            </a:extLst>
          </p:cNvPr>
          <p:cNvSpPr/>
          <p:nvPr userDrawn="1"/>
        </p:nvSpPr>
        <p:spPr>
          <a:xfrm flipH="1">
            <a:off x="506641" y="5958585"/>
            <a:ext cx="326567" cy="326567"/>
          </a:xfrm>
          <a:prstGeom prst="ellipse">
            <a:avLst/>
          </a:prstGeom>
          <a:noFill/>
          <a:ln w="412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17D50279-0F8E-4F2C-8CD6-F4C46A278F60}"/>
              </a:ext>
            </a:extLst>
          </p:cNvPr>
          <p:cNvCxnSpPr>
            <a:cxnSpLocks/>
          </p:cNvCxnSpPr>
          <p:nvPr userDrawn="1"/>
        </p:nvCxnSpPr>
        <p:spPr>
          <a:xfrm flipH="1">
            <a:off x="1306285" y="1143000"/>
            <a:ext cx="316411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5132291-9542-4EE7-BAFE-AA30940FAA0E}"/>
              </a:ext>
            </a:extLst>
          </p:cNvPr>
          <p:cNvCxnSpPr>
            <a:cxnSpLocks/>
          </p:cNvCxnSpPr>
          <p:nvPr userDrawn="1"/>
        </p:nvCxnSpPr>
        <p:spPr>
          <a:xfrm flipH="1">
            <a:off x="11522074" y="1143000"/>
            <a:ext cx="0" cy="9615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7188254-B360-4F16-B52A-BDD368F2BFAE}"/>
              </a:ext>
            </a:extLst>
          </p:cNvPr>
          <p:cNvCxnSpPr>
            <a:cxnSpLocks/>
          </p:cNvCxnSpPr>
          <p:nvPr userDrawn="1"/>
        </p:nvCxnSpPr>
        <p:spPr>
          <a:xfrm flipH="1">
            <a:off x="671513" y="4146542"/>
            <a:ext cx="0" cy="199073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636F7DB-1E2E-4A18-AF28-00BC668B5764}"/>
              </a:ext>
            </a:extLst>
          </p:cNvPr>
          <p:cNvCxnSpPr>
            <a:cxnSpLocks/>
          </p:cNvCxnSpPr>
          <p:nvPr userDrawn="1"/>
        </p:nvCxnSpPr>
        <p:spPr>
          <a:xfrm flipH="1">
            <a:off x="11522074" y="3106057"/>
            <a:ext cx="0" cy="140788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B6DFA1B-E85E-4256-ABEB-89415F541A1A}"/>
              </a:ext>
            </a:extLst>
          </p:cNvPr>
          <p:cNvCxnSpPr/>
          <p:nvPr userDrawn="1"/>
        </p:nvCxnSpPr>
        <p:spPr>
          <a:xfrm flipH="1">
            <a:off x="652461" y="1906061"/>
            <a:ext cx="0" cy="10858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77D41AC-CF1E-4327-AE55-795110C8B21E}"/>
              </a:ext>
            </a:extLst>
          </p:cNvPr>
          <p:cNvCxnSpPr>
            <a:cxnSpLocks/>
          </p:cNvCxnSpPr>
          <p:nvPr userDrawn="1"/>
        </p:nvCxnSpPr>
        <p:spPr>
          <a:xfrm flipH="1">
            <a:off x="647699" y="1137285"/>
            <a:ext cx="670016" cy="78195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203BE4FF-4FD3-4C1E-8C0A-F7315B6A3FD7}" type="datetimeFigureOut">
              <a:rPr lang="zh-CN" altLang="en-US" smtClean="0"/>
              <a:pPr/>
              <a:t>2020/10/26</a:t>
            </a:fld>
            <a:endParaRPr lang="zh-CN" altLang="en-US"/>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B058512A-BF6F-43D0-855A-BBBF14572BDB}" type="slidenum">
              <a:rPr lang="zh-CN" altLang="en-US" smtClean="0"/>
              <a:pPr/>
              <a:t>‹#›</a:t>
            </a:fld>
            <a:endParaRPr lang="zh-CN" altLang="en-US"/>
          </a:p>
        </p:txBody>
      </p:sp>
    </p:spTree>
    <p:extLst>
      <p:ext uri="{BB962C8B-B14F-4D97-AF65-F5344CB8AC3E}">
        <p14:creationId xmlns:p14="http://schemas.microsoft.com/office/powerpoint/2010/main" val="3532052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2020/10/26</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pic>
        <p:nvPicPr>
          <p:cNvPr id="4" name="图片 3">
            <a:extLst>
              <a:ext uri="{FF2B5EF4-FFF2-40B4-BE49-F238E27FC236}">
                <a16:creationId xmlns:a16="http://schemas.microsoft.com/office/drawing/2014/main" id="{6D4700C2-7853-4576-87B9-8FAC4C24AE49}"/>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13611" t="6052" r="17377" b="11925"/>
          <a:stretch/>
        </p:blipFill>
        <p:spPr>
          <a:xfrm>
            <a:off x="10547194" y="0"/>
            <a:ext cx="1198757" cy="822361"/>
          </a:xfrm>
          <a:prstGeom prst="rect">
            <a:avLst/>
          </a:prstGeom>
        </p:spPr>
      </p:pic>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 id="2147483670"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7.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mentimeter.com/"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tags" Target="../tags/tag61.xml"/><Relationship Id="rId3" Type="http://schemas.openxmlformats.org/officeDocument/2006/relationships/tags" Target="../tags/tag38.xml"/><Relationship Id="rId21" Type="http://schemas.openxmlformats.org/officeDocument/2006/relationships/tags" Target="../tags/tag56.xml"/><Relationship Id="rId34" Type="http://schemas.openxmlformats.org/officeDocument/2006/relationships/tags" Target="../tags/tag69.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33" Type="http://schemas.openxmlformats.org/officeDocument/2006/relationships/tags" Target="../tags/tag68.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29" Type="http://schemas.openxmlformats.org/officeDocument/2006/relationships/tags" Target="../tags/tag64.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tags" Target="../tags/tag59.xml"/><Relationship Id="rId32" Type="http://schemas.openxmlformats.org/officeDocument/2006/relationships/tags" Target="../tags/tag67.xml"/><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tags" Target="../tags/tag63.xml"/><Relationship Id="rId10" Type="http://schemas.openxmlformats.org/officeDocument/2006/relationships/tags" Target="../tags/tag45.xml"/><Relationship Id="rId19" Type="http://schemas.openxmlformats.org/officeDocument/2006/relationships/tags" Target="../tags/tag54.xml"/><Relationship Id="rId31" Type="http://schemas.openxmlformats.org/officeDocument/2006/relationships/tags" Target="../tags/tag66.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tags" Target="../tags/tag62.xml"/><Relationship Id="rId30" Type="http://schemas.openxmlformats.org/officeDocument/2006/relationships/tags" Target="../tags/tag65.xml"/><Relationship Id="rId35"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7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33" name="think-cell Slide" r:id="rId4" imgW="347" imgH="348" progId="TCLayout.ActiveDocument.1">
                  <p:embed/>
                </p:oleObj>
              </mc:Choice>
              <mc:Fallback>
                <p:oleObj name="think-cell Slide" r:id="rId4"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a:spLocks/>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文本占位符 5"/>
          <p:cNvSpPr>
            <a:spLocks noGrp="1"/>
          </p:cNvSpPr>
          <p:nvPr>
            <p:ph type="body" sz="quarter" idx="10"/>
          </p:nvPr>
        </p:nvSpPr>
        <p:spPr>
          <a:xfrm>
            <a:off x="3563523" y="1037227"/>
            <a:ext cx="4638490" cy="296271"/>
          </a:xfrm>
        </p:spPr>
        <p:txBody>
          <a:bodyPr/>
          <a:lstStyle/>
          <a:p>
            <a:r>
              <a:rPr lang="en-US" altLang="zh-CN" dirty="0"/>
              <a:t>Welcome</a:t>
            </a:r>
          </a:p>
        </p:txBody>
      </p:sp>
      <p:sp>
        <p:nvSpPr>
          <p:cNvPr id="5" name="副标题 4"/>
          <p:cNvSpPr>
            <a:spLocks noGrp="1"/>
          </p:cNvSpPr>
          <p:nvPr>
            <p:ph type="subTitle" idx="1"/>
          </p:nvPr>
        </p:nvSpPr>
        <p:spPr/>
        <p:txBody>
          <a:bodyPr/>
          <a:lstStyle/>
          <a:p>
            <a:pPr lvl="0"/>
            <a:r>
              <a:rPr lang="zh-CN" altLang="en-US" dirty="0"/>
              <a:t>上海体育学院经济管理学院</a:t>
            </a:r>
            <a:endParaRPr lang="en-US" altLang="zh-CN" dirty="0"/>
          </a:p>
        </p:txBody>
      </p:sp>
      <p:sp>
        <p:nvSpPr>
          <p:cNvPr id="4" name="标题 3"/>
          <p:cNvSpPr>
            <a:spLocks noGrp="1"/>
          </p:cNvSpPr>
          <p:nvPr>
            <p:ph type="ctrTitle"/>
          </p:nvPr>
        </p:nvSpPr>
        <p:spPr>
          <a:xfrm>
            <a:off x="2513587" y="1938000"/>
            <a:ext cx="6916164" cy="639861"/>
          </a:xfrm>
        </p:spPr>
        <p:txBody>
          <a:bodyPr>
            <a:normAutofit/>
          </a:bodyPr>
          <a:lstStyle/>
          <a:p>
            <a:pPr lvl="0"/>
            <a:r>
              <a:rPr lang="zh-CN" altLang="en-US" sz="3600" dirty="0"/>
              <a:t>数据科学与大数据技术专业</a:t>
            </a:r>
          </a:p>
        </p:txBody>
      </p:sp>
      <p:sp>
        <p:nvSpPr>
          <p:cNvPr id="7" name="文本占位符 6"/>
          <p:cNvSpPr>
            <a:spLocks noGrp="1"/>
          </p:cNvSpPr>
          <p:nvPr>
            <p:ph type="body" sz="quarter" idx="11"/>
          </p:nvPr>
        </p:nvSpPr>
        <p:spPr>
          <a:xfrm>
            <a:off x="669925" y="5949704"/>
            <a:ext cx="7135294" cy="296271"/>
          </a:xfrm>
        </p:spPr>
        <p:txBody>
          <a:bodyPr/>
          <a:lstStyle/>
          <a:p>
            <a:r>
              <a:rPr lang="en-US" altLang="en-US" dirty="0"/>
              <a:t>Wu Ying</a:t>
            </a:r>
          </a:p>
        </p:txBody>
      </p:sp>
      <p:grpSp>
        <p:nvGrpSpPr>
          <p:cNvPr id="31" name="组合 30">
            <a:extLst>
              <a:ext uri="{FF2B5EF4-FFF2-40B4-BE49-F238E27FC236}">
                <a16:creationId xmlns:a16="http://schemas.microsoft.com/office/drawing/2014/main" id="{EC2E7FB0-F3CC-40F6-8085-C2DB7BF6CB31}"/>
              </a:ext>
            </a:extLst>
          </p:cNvPr>
          <p:cNvGrpSpPr/>
          <p:nvPr/>
        </p:nvGrpSpPr>
        <p:grpSpPr>
          <a:xfrm>
            <a:off x="2939824" y="3021126"/>
            <a:ext cx="6027629" cy="993769"/>
            <a:chOff x="1759094" y="3027476"/>
            <a:chExt cx="6027629" cy="993769"/>
          </a:xfrm>
        </p:grpSpPr>
        <p:sp>
          <p:nvSpPr>
            <p:cNvPr id="11" name="文本框 10">
              <a:extLst>
                <a:ext uri="{FF2B5EF4-FFF2-40B4-BE49-F238E27FC236}">
                  <a16:creationId xmlns:a16="http://schemas.microsoft.com/office/drawing/2014/main" id="{C0A5D18E-74BC-4CB8-8E0F-6CAA3EA89803}"/>
                </a:ext>
              </a:extLst>
            </p:cNvPr>
            <p:cNvSpPr txBox="1"/>
            <p:nvPr/>
          </p:nvSpPr>
          <p:spPr>
            <a:xfrm>
              <a:off x="1759094" y="3027476"/>
              <a:ext cx="758576"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程</a:t>
              </a:r>
            </a:p>
          </p:txBody>
        </p:sp>
        <p:sp>
          <p:nvSpPr>
            <p:cNvPr id="12" name="文本框 11">
              <a:extLst>
                <a:ext uri="{FF2B5EF4-FFF2-40B4-BE49-F238E27FC236}">
                  <a16:creationId xmlns:a16="http://schemas.microsoft.com/office/drawing/2014/main" id="{14081B7A-91B4-496E-89AD-8429384A3FCB}"/>
                </a:ext>
              </a:extLst>
            </p:cNvPr>
            <p:cNvSpPr txBox="1"/>
            <p:nvPr/>
          </p:nvSpPr>
          <p:spPr>
            <a:xfrm>
              <a:off x="2365315" y="3027476"/>
              <a:ext cx="758576"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序</a:t>
              </a:r>
            </a:p>
          </p:txBody>
        </p:sp>
        <p:sp>
          <p:nvSpPr>
            <p:cNvPr id="13" name="文本框 12">
              <a:extLst>
                <a:ext uri="{FF2B5EF4-FFF2-40B4-BE49-F238E27FC236}">
                  <a16:creationId xmlns:a16="http://schemas.microsoft.com/office/drawing/2014/main" id="{07A416CC-0ABC-4A39-93DC-7A99550B6049}"/>
                </a:ext>
              </a:extLst>
            </p:cNvPr>
            <p:cNvSpPr txBox="1"/>
            <p:nvPr/>
          </p:nvSpPr>
          <p:spPr>
            <a:xfrm>
              <a:off x="2909362" y="3027476"/>
              <a:ext cx="906791"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设</a:t>
              </a:r>
            </a:p>
          </p:txBody>
        </p:sp>
        <p:sp>
          <p:nvSpPr>
            <p:cNvPr id="14" name="文本框 13">
              <a:extLst>
                <a:ext uri="{FF2B5EF4-FFF2-40B4-BE49-F238E27FC236}">
                  <a16:creationId xmlns:a16="http://schemas.microsoft.com/office/drawing/2014/main" id="{0148C730-CD77-4FA5-AD9D-0CA9298D220B}"/>
                </a:ext>
              </a:extLst>
            </p:cNvPr>
            <p:cNvSpPr txBox="1"/>
            <p:nvPr/>
          </p:nvSpPr>
          <p:spPr>
            <a:xfrm>
              <a:off x="3689053" y="3027476"/>
              <a:ext cx="649173"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计</a:t>
              </a:r>
            </a:p>
          </p:txBody>
        </p:sp>
        <p:sp>
          <p:nvSpPr>
            <p:cNvPr id="15" name="文本框 14">
              <a:extLst>
                <a:ext uri="{FF2B5EF4-FFF2-40B4-BE49-F238E27FC236}">
                  <a16:creationId xmlns:a16="http://schemas.microsoft.com/office/drawing/2014/main" id="{687E9653-EBD8-4FDD-970B-E6A3D9C5EC8C}"/>
                </a:ext>
              </a:extLst>
            </p:cNvPr>
            <p:cNvSpPr txBox="1"/>
            <p:nvPr/>
          </p:nvSpPr>
          <p:spPr>
            <a:xfrm>
              <a:off x="4284063" y="3027476"/>
              <a:ext cx="758576"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基</a:t>
              </a:r>
            </a:p>
          </p:txBody>
        </p:sp>
        <p:sp>
          <p:nvSpPr>
            <p:cNvPr id="16" name="文本框 15">
              <a:extLst>
                <a:ext uri="{FF2B5EF4-FFF2-40B4-BE49-F238E27FC236}">
                  <a16:creationId xmlns:a16="http://schemas.microsoft.com/office/drawing/2014/main" id="{9D79CE1E-FB1B-4A5D-BFC0-4CB89DEBEBFA}"/>
                </a:ext>
              </a:extLst>
            </p:cNvPr>
            <p:cNvSpPr txBox="1"/>
            <p:nvPr/>
          </p:nvSpPr>
          <p:spPr>
            <a:xfrm>
              <a:off x="4879073" y="3027476"/>
              <a:ext cx="758576"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础</a:t>
              </a:r>
            </a:p>
          </p:txBody>
        </p:sp>
        <p:sp>
          <p:nvSpPr>
            <p:cNvPr id="17" name="文本框 16">
              <a:extLst>
                <a:ext uri="{FF2B5EF4-FFF2-40B4-BE49-F238E27FC236}">
                  <a16:creationId xmlns:a16="http://schemas.microsoft.com/office/drawing/2014/main" id="{2F099920-75EE-4C16-8B1E-247A59583A02}"/>
                </a:ext>
              </a:extLst>
            </p:cNvPr>
            <p:cNvSpPr txBox="1"/>
            <p:nvPr/>
          </p:nvSpPr>
          <p:spPr>
            <a:xfrm>
              <a:off x="5626155" y="3027476"/>
              <a:ext cx="334422"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a:t>
              </a:r>
            </a:p>
          </p:txBody>
        </p:sp>
        <p:sp>
          <p:nvSpPr>
            <p:cNvPr id="18" name="文本框 17">
              <a:extLst>
                <a:ext uri="{FF2B5EF4-FFF2-40B4-BE49-F238E27FC236}">
                  <a16:creationId xmlns:a16="http://schemas.microsoft.com/office/drawing/2014/main" id="{673870DE-0B71-4CF2-9363-D64763FD2297}"/>
                </a:ext>
              </a:extLst>
            </p:cNvPr>
            <p:cNvSpPr txBox="1"/>
            <p:nvPr/>
          </p:nvSpPr>
          <p:spPr>
            <a:xfrm>
              <a:off x="5849621" y="3027476"/>
              <a:ext cx="583516" cy="993769"/>
            </a:xfrm>
            <a:prstGeom prst="rect">
              <a:avLst/>
            </a:prstGeom>
            <a:noFill/>
            <a:ln w="117475">
              <a:noFill/>
            </a:ln>
          </p:spPr>
          <p:txBody>
            <a:bodyPr wrap="none" rtlCol="0">
              <a:prstTxWarp prst="textPlain">
                <a:avLst/>
              </a:prstTxWarp>
              <a:spAutoFit/>
            </a:bodyPr>
            <a:lstStyle/>
            <a:p>
              <a:r>
                <a:rPr lang="en-US" altLang="zh-CN"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C</a:t>
              </a:r>
              <a:endPar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6CCDEC98-9092-47C3-9D6D-949E52A1242E}"/>
                </a:ext>
              </a:extLst>
            </p:cNvPr>
            <p:cNvSpPr txBox="1"/>
            <p:nvPr/>
          </p:nvSpPr>
          <p:spPr>
            <a:xfrm>
              <a:off x="6433137" y="3027476"/>
              <a:ext cx="758576"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语</a:t>
              </a:r>
            </a:p>
          </p:txBody>
        </p:sp>
        <p:sp>
          <p:nvSpPr>
            <p:cNvPr id="20" name="文本框 19">
              <a:extLst>
                <a:ext uri="{FF2B5EF4-FFF2-40B4-BE49-F238E27FC236}">
                  <a16:creationId xmlns:a16="http://schemas.microsoft.com/office/drawing/2014/main" id="{6986A407-FAF3-4637-9394-1656D026BEF2}"/>
                </a:ext>
              </a:extLst>
            </p:cNvPr>
            <p:cNvSpPr txBox="1"/>
            <p:nvPr/>
          </p:nvSpPr>
          <p:spPr>
            <a:xfrm>
              <a:off x="7028147" y="3027476"/>
              <a:ext cx="758576" cy="993769"/>
            </a:xfrm>
            <a:prstGeom prst="rect">
              <a:avLst/>
            </a:prstGeom>
            <a:noFill/>
            <a:ln w="117475">
              <a:noFill/>
            </a:ln>
          </p:spPr>
          <p:txBody>
            <a:bodyPr wrap="none" rtlCol="0">
              <a:prstTxWarp prst="textPlain">
                <a:avLst/>
              </a:prstTxWarp>
              <a:spAutoFit/>
            </a:bodyPr>
            <a:lstStyle/>
            <a:p>
              <a:endPar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endParaRPr>
            </a:p>
          </p:txBody>
        </p:sp>
      </p:grpSp>
      <p:sp>
        <p:nvSpPr>
          <p:cNvPr id="8" name="文本框 7">
            <a:extLst>
              <a:ext uri="{FF2B5EF4-FFF2-40B4-BE49-F238E27FC236}">
                <a16:creationId xmlns:a16="http://schemas.microsoft.com/office/drawing/2014/main" id="{01D9D955-50B4-45F1-B910-C7052AB3F308}"/>
              </a:ext>
            </a:extLst>
          </p:cNvPr>
          <p:cNvSpPr txBox="1"/>
          <p:nvPr/>
        </p:nvSpPr>
        <p:spPr>
          <a:xfrm>
            <a:off x="8320403" y="3033826"/>
            <a:ext cx="758576"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言</a:t>
            </a:r>
          </a:p>
        </p:txBody>
      </p:sp>
      <p:sp>
        <p:nvSpPr>
          <p:cNvPr id="9" name="文本框 8">
            <a:extLst>
              <a:ext uri="{FF2B5EF4-FFF2-40B4-BE49-F238E27FC236}">
                <a16:creationId xmlns:a16="http://schemas.microsoft.com/office/drawing/2014/main" id="{A97BFA01-0E78-4296-8639-A3AB5F827DAA}"/>
              </a:ext>
            </a:extLst>
          </p:cNvPr>
          <p:cNvSpPr txBox="1"/>
          <p:nvPr/>
        </p:nvSpPr>
        <p:spPr>
          <a:xfrm>
            <a:off x="9012665" y="3033826"/>
            <a:ext cx="389242" cy="993769"/>
          </a:xfrm>
          <a:prstGeom prst="rect">
            <a:avLst/>
          </a:prstGeom>
          <a:noFill/>
          <a:ln w="117475">
            <a:noFill/>
          </a:ln>
        </p:spPr>
        <p:txBody>
          <a:bodyPr wrap="none" rtlCol="0">
            <a:prstTxWarp prst="textPlain">
              <a:avLst/>
            </a:prstTxWarp>
            <a:spAutoFit/>
          </a:bodyPr>
          <a:lstStyle/>
          <a:p>
            <a:r>
              <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rPr>
              <a:t>）</a:t>
            </a:r>
          </a:p>
        </p:txBody>
      </p:sp>
      <p:sp>
        <p:nvSpPr>
          <p:cNvPr id="10" name="文本框 9">
            <a:extLst>
              <a:ext uri="{FF2B5EF4-FFF2-40B4-BE49-F238E27FC236}">
                <a16:creationId xmlns:a16="http://schemas.microsoft.com/office/drawing/2014/main" id="{82110D22-A59D-4D63-BBE8-D8C9B9CF9E1D}"/>
              </a:ext>
            </a:extLst>
          </p:cNvPr>
          <p:cNvSpPr txBox="1"/>
          <p:nvPr/>
        </p:nvSpPr>
        <p:spPr>
          <a:xfrm>
            <a:off x="9290951" y="3033826"/>
            <a:ext cx="583516" cy="993769"/>
          </a:xfrm>
          <a:prstGeom prst="rect">
            <a:avLst/>
          </a:prstGeom>
          <a:noFill/>
          <a:ln w="117475">
            <a:noFill/>
          </a:ln>
        </p:spPr>
        <p:txBody>
          <a:bodyPr wrap="none" rtlCol="0">
            <a:prstTxWarp prst="textPlain">
              <a:avLst/>
            </a:prstTxWarp>
            <a:spAutoFit/>
          </a:bodyPr>
          <a:lstStyle/>
          <a:p>
            <a:endPar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5F82450-299D-4778-86F5-1740658DABA7}"/>
              </a:ext>
            </a:extLst>
          </p:cNvPr>
          <p:cNvSpPr txBox="1"/>
          <p:nvPr/>
        </p:nvSpPr>
        <p:spPr>
          <a:xfrm>
            <a:off x="10469477" y="3033826"/>
            <a:ext cx="758576" cy="993769"/>
          </a:xfrm>
          <a:prstGeom prst="rect">
            <a:avLst/>
          </a:prstGeom>
          <a:noFill/>
          <a:ln w="117475">
            <a:noFill/>
          </a:ln>
        </p:spPr>
        <p:txBody>
          <a:bodyPr wrap="none" rtlCol="0">
            <a:prstTxWarp prst="textPlain">
              <a:avLst/>
            </a:prstTxWarp>
            <a:spAutoFit/>
          </a:bodyPr>
          <a:lstStyle/>
          <a:p>
            <a:endParaRPr lang="zh-CN" altLang="en-US" spc="100" dirty="0">
              <a:gradFill>
                <a:gsLst>
                  <a:gs pos="46900">
                    <a:schemeClr val="bg1"/>
                  </a:gs>
                  <a:gs pos="0">
                    <a:schemeClr val="bg1"/>
                  </a:gs>
                  <a:gs pos="100000">
                    <a:schemeClr val="bg1">
                      <a:alpha val="2000"/>
                    </a:schemeClr>
                  </a:gs>
                </a:gsLst>
                <a:lin ang="0" scaled="0"/>
              </a:gradFill>
              <a:latin typeface="Impact" panose="020B080603090205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439767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76CD17-AF1C-44EF-8BD1-2D9241F65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002" y="0"/>
            <a:ext cx="2767509" cy="6858000"/>
          </a:xfrm>
          <a:prstGeom prst="rect">
            <a:avLst/>
          </a:prstGeom>
        </p:spPr>
      </p:pic>
      <p:sp>
        <p:nvSpPr>
          <p:cNvPr id="4" name="标题 3">
            <a:extLst>
              <a:ext uri="{FF2B5EF4-FFF2-40B4-BE49-F238E27FC236}">
                <a16:creationId xmlns:a16="http://schemas.microsoft.com/office/drawing/2014/main" id="{0D11DB4F-E04B-4D6F-86EC-1E3C911F9DB7}"/>
              </a:ext>
            </a:extLst>
          </p:cNvPr>
          <p:cNvSpPr>
            <a:spLocks noGrp="1"/>
          </p:cNvSpPr>
          <p:nvPr>
            <p:ph type="title"/>
          </p:nvPr>
        </p:nvSpPr>
        <p:spPr>
          <a:xfrm>
            <a:off x="0" y="0"/>
            <a:ext cx="10850563" cy="514904"/>
          </a:xfrm>
        </p:spPr>
        <p:txBody>
          <a:bodyPr>
            <a:normAutofit/>
          </a:bodyPr>
          <a:lstStyle/>
          <a:p>
            <a:r>
              <a:rPr lang="zh-CN" altLang="en-US" sz="1800" dirty="0"/>
              <a:t>课程内容</a:t>
            </a:r>
          </a:p>
        </p:txBody>
      </p:sp>
      <p:pic>
        <p:nvPicPr>
          <p:cNvPr id="6" name="图片 5">
            <a:extLst>
              <a:ext uri="{FF2B5EF4-FFF2-40B4-BE49-F238E27FC236}">
                <a16:creationId xmlns:a16="http://schemas.microsoft.com/office/drawing/2014/main" id="{4F4148F0-74DD-434E-AFE4-29BFF224E1C6}"/>
              </a:ext>
            </a:extLst>
          </p:cNvPr>
          <p:cNvPicPr>
            <a:picLocks noChangeAspect="1"/>
          </p:cNvPicPr>
          <p:nvPr/>
        </p:nvPicPr>
        <p:blipFill rotWithShape="1">
          <a:blip r:embed="rId3"/>
          <a:srcRect l="4212" r="44267"/>
          <a:stretch/>
        </p:blipFill>
        <p:spPr>
          <a:xfrm>
            <a:off x="4295953" y="246355"/>
            <a:ext cx="2414343" cy="6471821"/>
          </a:xfrm>
          <a:prstGeom prst="rect">
            <a:avLst/>
          </a:prstGeom>
        </p:spPr>
      </p:pic>
      <p:pic>
        <p:nvPicPr>
          <p:cNvPr id="10" name="图片 9">
            <a:extLst>
              <a:ext uri="{FF2B5EF4-FFF2-40B4-BE49-F238E27FC236}">
                <a16:creationId xmlns:a16="http://schemas.microsoft.com/office/drawing/2014/main" id="{5DF2E4F7-B706-46AA-8E3C-147843CFC1AD}"/>
              </a:ext>
            </a:extLst>
          </p:cNvPr>
          <p:cNvPicPr>
            <a:picLocks noChangeAspect="1"/>
          </p:cNvPicPr>
          <p:nvPr/>
        </p:nvPicPr>
        <p:blipFill rotWithShape="1">
          <a:blip r:embed="rId4"/>
          <a:srcRect l="6226" r="39809"/>
          <a:stretch/>
        </p:blipFill>
        <p:spPr>
          <a:xfrm>
            <a:off x="7503137" y="246355"/>
            <a:ext cx="2898707" cy="6471821"/>
          </a:xfrm>
          <a:prstGeom prst="rect">
            <a:avLst/>
          </a:prstGeom>
        </p:spPr>
      </p:pic>
    </p:spTree>
    <p:extLst>
      <p:ext uri="{BB962C8B-B14F-4D97-AF65-F5344CB8AC3E}">
        <p14:creationId xmlns:p14="http://schemas.microsoft.com/office/powerpoint/2010/main" val="368302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76CD17-AF1C-44EF-8BD1-2D9241F65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002" y="0"/>
            <a:ext cx="2767509" cy="6858000"/>
          </a:xfrm>
          <a:prstGeom prst="rect">
            <a:avLst/>
          </a:prstGeom>
        </p:spPr>
      </p:pic>
      <p:sp>
        <p:nvSpPr>
          <p:cNvPr id="4" name="标题 3">
            <a:extLst>
              <a:ext uri="{FF2B5EF4-FFF2-40B4-BE49-F238E27FC236}">
                <a16:creationId xmlns:a16="http://schemas.microsoft.com/office/drawing/2014/main" id="{0D11DB4F-E04B-4D6F-86EC-1E3C911F9DB7}"/>
              </a:ext>
            </a:extLst>
          </p:cNvPr>
          <p:cNvSpPr>
            <a:spLocks noGrp="1"/>
          </p:cNvSpPr>
          <p:nvPr>
            <p:ph type="title"/>
          </p:nvPr>
        </p:nvSpPr>
        <p:spPr>
          <a:xfrm>
            <a:off x="0" y="0"/>
            <a:ext cx="10850563" cy="514904"/>
          </a:xfrm>
        </p:spPr>
        <p:txBody>
          <a:bodyPr>
            <a:normAutofit/>
          </a:bodyPr>
          <a:lstStyle/>
          <a:p>
            <a:r>
              <a:rPr lang="zh-CN" altLang="en-US" sz="1800" dirty="0"/>
              <a:t>课程内容</a:t>
            </a:r>
          </a:p>
        </p:txBody>
      </p:sp>
      <p:pic>
        <p:nvPicPr>
          <p:cNvPr id="14" name="图片 13">
            <a:extLst>
              <a:ext uri="{FF2B5EF4-FFF2-40B4-BE49-F238E27FC236}">
                <a16:creationId xmlns:a16="http://schemas.microsoft.com/office/drawing/2014/main" id="{877C69C1-D460-45CA-B087-397660FEC6F9}"/>
              </a:ext>
            </a:extLst>
          </p:cNvPr>
          <p:cNvPicPr>
            <a:picLocks noChangeAspect="1"/>
          </p:cNvPicPr>
          <p:nvPr/>
        </p:nvPicPr>
        <p:blipFill rotWithShape="1">
          <a:blip r:embed="rId3"/>
          <a:srcRect l="4271" r="38562"/>
          <a:stretch/>
        </p:blipFill>
        <p:spPr>
          <a:xfrm>
            <a:off x="3604695" y="257452"/>
            <a:ext cx="2767509" cy="6547600"/>
          </a:xfrm>
          <a:prstGeom prst="rect">
            <a:avLst/>
          </a:prstGeom>
        </p:spPr>
      </p:pic>
      <p:pic>
        <p:nvPicPr>
          <p:cNvPr id="5" name="图片 4">
            <a:extLst>
              <a:ext uri="{FF2B5EF4-FFF2-40B4-BE49-F238E27FC236}">
                <a16:creationId xmlns:a16="http://schemas.microsoft.com/office/drawing/2014/main" id="{BD0CF640-309F-4563-BAD5-E85701E75C87}"/>
              </a:ext>
            </a:extLst>
          </p:cNvPr>
          <p:cNvPicPr>
            <a:picLocks noChangeAspect="1"/>
          </p:cNvPicPr>
          <p:nvPr/>
        </p:nvPicPr>
        <p:blipFill rotWithShape="1">
          <a:blip r:embed="rId4"/>
          <a:srcRect l="4214" r="40276"/>
          <a:stretch/>
        </p:blipFill>
        <p:spPr>
          <a:xfrm>
            <a:off x="6737388" y="290512"/>
            <a:ext cx="3463130" cy="6276975"/>
          </a:xfrm>
          <a:prstGeom prst="rect">
            <a:avLst/>
          </a:prstGeom>
        </p:spPr>
      </p:pic>
    </p:spTree>
    <p:extLst>
      <p:ext uri="{BB962C8B-B14F-4D97-AF65-F5344CB8AC3E}">
        <p14:creationId xmlns:p14="http://schemas.microsoft.com/office/powerpoint/2010/main" val="2329082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0363E-5DBE-4F6A-9A9F-A6BB9069F7F6}"/>
              </a:ext>
            </a:extLst>
          </p:cNvPr>
          <p:cNvSpPr>
            <a:spLocks noGrp="1"/>
          </p:cNvSpPr>
          <p:nvPr>
            <p:ph type="title"/>
          </p:nvPr>
        </p:nvSpPr>
        <p:spPr/>
        <p:txBody>
          <a:bodyPr/>
          <a:lstStyle/>
          <a:p>
            <a:r>
              <a:rPr lang="zh-CN" altLang="en-US"/>
              <a:t>第一章主要</a:t>
            </a:r>
            <a:r>
              <a:rPr lang="zh-CN" altLang="en-US" dirty="0"/>
              <a:t>内容</a:t>
            </a:r>
          </a:p>
        </p:txBody>
      </p:sp>
      <p:sp>
        <p:nvSpPr>
          <p:cNvPr id="4" name="灯片编号占位符 3">
            <a:extLst>
              <a:ext uri="{FF2B5EF4-FFF2-40B4-BE49-F238E27FC236}">
                <a16:creationId xmlns:a16="http://schemas.microsoft.com/office/drawing/2014/main" id="{18E3BC43-9356-4AE1-BF4A-E60BEFA0D8EA}"/>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grpSp>
        <p:nvGrpSpPr>
          <p:cNvPr id="5" name="#4642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FDE1187-7713-4A94-92FE-6D7DED8B8FAD}"/>
              </a:ext>
            </a:extLst>
          </p:cNvPr>
          <p:cNvGrpSpPr>
            <a:grpSpLocks noChangeAspect="1"/>
          </p:cNvGrpSpPr>
          <p:nvPr>
            <p:custDataLst>
              <p:tags r:id="rId2"/>
            </p:custDataLst>
          </p:nvPr>
        </p:nvGrpSpPr>
        <p:grpSpPr>
          <a:xfrm>
            <a:off x="737510" y="1572623"/>
            <a:ext cx="9464888" cy="2257180"/>
            <a:chOff x="1569614" y="2532743"/>
            <a:chExt cx="9464888" cy="2257180"/>
          </a:xfrm>
        </p:grpSpPr>
        <p:grpSp>
          <p:nvGrpSpPr>
            <p:cNvPr id="6" name="ïṩliḋè">
              <a:extLst>
                <a:ext uri="{FF2B5EF4-FFF2-40B4-BE49-F238E27FC236}">
                  <a16:creationId xmlns:a16="http://schemas.microsoft.com/office/drawing/2014/main" id="{6BC957CE-AE9D-4352-B141-21B45D6326C4}"/>
                </a:ext>
              </a:extLst>
            </p:cNvPr>
            <p:cNvGrpSpPr/>
            <p:nvPr/>
          </p:nvGrpSpPr>
          <p:grpSpPr>
            <a:xfrm>
              <a:off x="1569614" y="2532743"/>
              <a:ext cx="4467889" cy="896257"/>
              <a:chOff x="1519071" y="2078755"/>
              <a:chExt cx="4467889" cy="896257"/>
            </a:xfrm>
          </p:grpSpPr>
          <p:sp>
            <p:nvSpPr>
              <p:cNvPr id="22" name="ïS1îdê">
                <a:extLst>
                  <a:ext uri="{FF2B5EF4-FFF2-40B4-BE49-F238E27FC236}">
                    <a16:creationId xmlns:a16="http://schemas.microsoft.com/office/drawing/2014/main" id="{C1213019-0015-496B-B36B-D8B04122E333}"/>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400" b="1">
                  <a:solidFill>
                    <a:schemeClr val="tx1">
                      <a:lumMod val="85000"/>
                      <a:lumOff val="15000"/>
                    </a:schemeClr>
                  </a:solidFill>
                </a:endParaRPr>
              </a:p>
            </p:txBody>
          </p:sp>
          <p:sp>
            <p:nvSpPr>
              <p:cNvPr id="23" name="islîḓê">
                <a:extLst>
                  <a:ext uri="{FF2B5EF4-FFF2-40B4-BE49-F238E27FC236}">
                    <a16:creationId xmlns:a16="http://schemas.microsoft.com/office/drawing/2014/main" id="{08DF7571-BCFD-4026-851D-AE0F4464B959}"/>
                  </a:ext>
                </a:extLst>
              </p:cNvPr>
              <p:cNvSpPr txBox="1"/>
              <p:nvPr/>
            </p:nvSpPr>
            <p:spPr>
              <a:xfrm>
                <a:off x="1804796" y="2078755"/>
                <a:ext cx="771365" cy="628955"/>
              </a:xfrm>
              <a:prstGeom prst="rect">
                <a:avLst/>
              </a:prstGeom>
              <a:noFill/>
            </p:spPr>
            <p:txBody>
              <a:bodyPr wrap="none" rtlCol="0">
                <a:spAutoFit/>
              </a:bodyPr>
              <a:lstStyle/>
              <a:p>
                <a:pPr algn="ctr">
                  <a:lnSpc>
                    <a:spcPct val="120000"/>
                  </a:lnSpc>
                </a:pPr>
                <a:r>
                  <a:rPr lang="en-US" altLang="zh-CN" sz="3200" i="1">
                    <a:solidFill>
                      <a:schemeClr val="accent1"/>
                    </a:solidFill>
                  </a:rPr>
                  <a:t>0</a:t>
                </a:r>
                <a:r>
                  <a:rPr lang="en-US" altLang="zh-CN" sz="500" i="1">
                    <a:solidFill>
                      <a:schemeClr val="accent1"/>
                    </a:solidFill>
                  </a:rPr>
                  <a:t> </a:t>
                </a:r>
                <a:r>
                  <a:rPr lang="en-US" altLang="zh-CN" sz="3200" i="1">
                    <a:solidFill>
                      <a:schemeClr val="accent1"/>
                    </a:solidFill>
                  </a:rPr>
                  <a:t>1</a:t>
                </a:r>
                <a:r>
                  <a:rPr lang="en-US" altLang="zh-CN" sz="3200" i="1" dirty="0">
                    <a:solidFill>
                      <a:schemeClr val="accent1"/>
                    </a:solidFill>
                  </a:rPr>
                  <a:t>.</a:t>
                </a:r>
              </a:p>
            </p:txBody>
          </p:sp>
          <p:sp>
            <p:nvSpPr>
              <p:cNvPr id="24" name="îŝḷiďè">
                <a:extLst>
                  <a:ext uri="{FF2B5EF4-FFF2-40B4-BE49-F238E27FC236}">
                    <a16:creationId xmlns:a16="http://schemas.microsoft.com/office/drawing/2014/main" id="{534F6750-DD75-4A54-9A7F-99C9F81E9784}"/>
                  </a:ext>
                </a:extLst>
              </p:cNvPr>
              <p:cNvSpPr txBox="1"/>
              <p:nvPr/>
            </p:nvSpPr>
            <p:spPr>
              <a:xfrm>
                <a:off x="2417863" y="2487450"/>
                <a:ext cx="3569097" cy="396134"/>
              </a:xfrm>
              <a:prstGeom prst="rect">
                <a:avLst/>
              </a:prstGeom>
              <a:noFill/>
            </p:spPr>
            <p:txBody>
              <a:bodyPr wrap="square" rtlCol="0">
                <a:spAutoFit/>
              </a:bodyPr>
              <a:lstStyle/>
              <a:p>
                <a:pPr>
                  <a:lnSpc>
                    <a:spcPct val="120000"/>
                  </a:lnSpc>
                </a:pPr>
                <a:r>
                  <a:rPr lang="zh-CN" altLang="en-US" dirty="0">
                    <a:solidFill>
                      <a:schemeClr val="bg1">
                        <a:lumMod val="50000"/>
                      </a:schemeClr>
                    </a:solidFill>
                  </a:rPr>
                  <a:t>计算机语言及</a:t>
                </a:r>
                <a:r>
                  <a:rPr lang="en-US" altLang="zh-CN" dirty="0">
                    <a:solidFill>
                      <a:schemeClr val="bg1">
                        <a:lumMod val="50000"/>
                      </a:schemeClr>
                    </a:solidFill>
                  </a:rPr>
                  <a:t>C</a:t>
                </a:r>
                <a:r>
                  <a:rPr lang="zh-CN" altLang="en-US" dirty="0">
                    <a:solidFill>
                      <a:schemeClr val="bg1">
                        <a:lumMod val="50000"/>
                      </a:schemeClr>
                    </a:solidFill>
                  </a:rPr>
                  <a:t>语言</a:t>
                </a:r>
              </a:p>
            </p:txBody>
          </p:sp>
          <p:cxnSp>
            <p:nvCxnSpPr>
              <p:cNvPr id="25" name="直接连接符 24">
                <a:extLst>
                  <a:ext uri="{FF2B5EF4-FFF2-40B4-BE49-F238E27FC236}">
                    <a16:creationId xmlns:a16="http://schemas.microsoft.com/office/drawing/2014/main" id="{294F265B-33A6-4FC3-A7EA-68395148ADDC}"/>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îṥľíḍè">
              <a:extLst>
                <a:ext uri="{FF2B5EF4-FFF2-40B4-BE49-F238E27FC236}">
                  <a16:creationId xmlns:a16="http://schemas.microsoft.com/office/drawing/2014/main" id="{78542141-8B22-4546-9C17-83582C2C98D5}"/>
                </a:ext>
              </a:extLst>
            </p:cNvPr>
            <p:cNvGrpSpPr/>
            <p:nvPr/>
          </p:nvGrpSpPr>
          <p:grpSpPr>
            <a:xfrm>
              <a:off x="6408314" y="2532743"/>
              <a:ext cx="4584882" cy="896257"/>
              <a:chOff x="1519071" y="2078755"/>
              <a:chExt cx="4584882" cy="896257"/>
            </a:xfrm>
          </p:grpSpPr>
          <p:sp>
            <p:nvSpPr>
              <p:cNvPr id="18" name="ïŝļidè">
                <a:extLst>
                  <a:ext uri="{FF2B5EF4-FFF2-40B4-BE49-F238E27FC236}">
                    <a16:creationId xmlns:a16="http://schemas.microsoft.com/office/drawing/2014/main" id="{B0C89259-942E-4076-BCD9-4D49386EFE66}"/>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400" b="1">
                  <a:solidFill>
                    <a:schemeClr val="tx1">
                      <a:lumMod val="85000"/>
                      <a:lumOff val="15000"/>
                    </a:schemeClr>
                  </a:solidFill>
                </a:endParaRPr>
              </a:p>
            </p:txBody>
          </p:sp>
          <p:sp>
            <p:nvSpPr>
              <p:cNvPr id="19" name="ïşḻîḋe">
                <a:extLst>
                  <a:ext uri="{FF2B5EF4-FFF2-40B4-BE49-F238E27FC236}">
                    <a16:creationId xmlns:a16="http://schemas.microsoft.com/office/drawing/2014/main" id="{A7049511-C306-484F-9BA0-6B1260AC4C74}"/>
                  </a:ext>
                </a:extLst>
              </p:cNvPr>
              <p:cNvSpPr txBox="1"/>
              <p:nvPr/>
            </p:nvSpPr>
            <p:spPr>
              <a:xfrm>
                <a:off x="1804797" y="2078755"/>
                <a:ext cx="771365" cy="628955"/>
              </a:xfrm>
              <a:prstGeom prst="rect">
                <a:avLst/>
              </a:prstGeom>
              <a:noFill/>
            </p:spPr>
            <p:txBody>
              <a:bodyPr wrap="none" rtlCol="0">
                <a:spAutoFit/>
              </a:bodyPr>
              <a:lstStyle/>
              <a:p>
                <a:pPr algn="ctr">
                  <a:lnSpc>
                    <a:spcPct val="120000"/>
                  </a:lnSpc>
                </a:pPr>
                <a:r>
                  <a:rPr lang="en-US" altLang="zh-CN" sz="3200" i="1">
                    <a:solidFill>
                      <a:schemeClr val="accent1"/>
                    </a:solidFill>
                  </a:rPr>
                  <a:t>0</a:t>
                </a:r>
                <a:r>
                  <a:rPr lang="en-US" altLang="zh-CN" sz="500" i="1">
                    <a:solidFill>
                      <a:schemeClr val="accent1"/>
                    </a:solidFill>
                  </a:rPr>
                  <a:t> </a:t>
                </a:r>
                <a:r>
                  <a:rPr lang="en-US" altLang="zh-CN" sz="3200" i="1">
                    <a:solidFill>
                      <a:schemeClr val="accent1"/>
                    </a:solidFill>
                  </a:rPr>
                  <a:t>2</a:t>
                </a:r>
                <a:r>
                  <a:rPr lang="en-US" altLang="zh-CN" sz="3200" i="1" dirty="0">
                    <a:solidFill>
                      <a:schemeClr val="accent1"/>
                    </a:solidFill>
                  </a:rPr>
                  <a:t>.</a:t>
                </a:r>
              </a:p>
            </p:txBody>
          </p:sp>
          <p:sp>
            <p:nvSpPr>
              <p:cNvPr id="20" name="íşḻîḓe">
                <a:extLst>
                  <a:ext uri="{FF2B5EF4-FFF2-40B4-BE49-F238E27FC236}">
                    <a16:creationId xmlns:a16="http://schemas.microsoft.com/office/drawing/2014/main" id="{54447167-E3A2-4888-A410-F5890CBBF9A1}"/>
                  </a:ext>
                </a:extLst>
              </p:cNvPr>
              <p:cNvSpPr txBox="1"/>
              <p:nvPr/>
            </p:nvSpPr>
            <p:spPr>
              <a:xfrm>
                <a:off x="2534856" y="2487450"/>
                <a:ext cx="3569097" cy="396134"/>
              </a:xfrm>
              <a:prstGeom prst="rect">
                <a:avLst/>
              </a:prstGeom>
              <a:noFill/>
            </p:spPr>
            <p:txBody>
              <a:bodyPr wrap="square" rtlCol="0">
                <a:spAutoFit/>
              </a:bodyPr>
              <a:lstStyle/>
              <a:p>
                <a:pPr>
                  <a:lnSpc>
                    <a:spcPct val="120000"/>
                  </a:lnSpc>
                </a:pPr>
                <a:r>
                  <a:rPr lang="zh-CN" altLang="en-US" dirty="0">
                    <a:solidFill>
                      <a:schemeClr val="bg1">
                        <a:lumMod val="50000"/>
                      </a:schemeClr>
                    </a:solidFill>
                  </a:rPr>
                  <a:t>最简单的</a:t>
                </a:r>
                <a:r>
                  <a:rPr lang="en-US" altLang="zh-CN" dirty="0">
                    <a:solidFill>
                      <a:schemeClr val="bg1">
                        <a:lumMod val="50000"/>
                      </a:schemeClr>
                    </a:solidFill>
                  </a:rPr>
                  <a:t>C</a:t>
                </a:r>
                <a:r>
                  <a:rPr lang="zh-CN" altLang="en-US" dirty="0">
                    <a:solidFill>
                      <a:schemeClr val="bg1">
                        <a:lumMod val="50000"/>
                      </a:schemeClr>
                    </a:solidFill>
                  </a:rPr>
                  <a:t>语言程序</a:t>
                </a:r>
              </a:p>
            </p:txBody>
          </p:sp>
          <p:cxnSp>
            <p:nvCxnSpPr>
              <p:cNvPr id="21" name="直接连接符 20">
                <a:extLst>
                  <a:ext uri="{FF2B5EF4-FFF2-40B4-BE49-F238E27FC236}">
                    <a16:creationId xmlns:a16="http://schemas.microsoft.com/office/drawing/2014/main" id="{CD565A5A-28F5-43BC-AE54-55AE4C75C2D3}"/>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is1ïḋe">
              <a:extLst>
                <a:ext uri="{FF2B5EF4-FFF2-40B4-BE49-F238E27FC236}">
                  <a16:creationId xmlns:a16="http://schemas.microsoft.com/office/drawing/2014/main" id="{3C1FC3C3-33D0-4A32-8B66-9A260EF1748D}"/>
                </a:ext>
              </a:extLst>
            </p:cNvPr>
            <p:cNvGrpSpPr/>
            <p:nvPr/>
          </p:nvGrpSpPr>
          <p:grpSpPr>
            <a:xfrm>
              <a:off x="1569614" y="3893666"/>
              <a:ext cx="4526385" cy="896257"/>
              <a:chOff x="1519071" y="2078755"/>
              <a:chExt cx="4526385" cy="896257"/>
            </a:xfrm>
          </p:grpSpPr>
          <p:sp>
            <p:nvSpPr>
              <p:cNvPr id="14" name="isḷíḍé">
                <a:extLst>
                  <a:ext uri="{FF2B5EF4-FFF2-40B4-BE49-F238E27FC236}">
                    <a16:creationId xmlns:a16="http://schemas.microsoft.com/office/drawing/2014/main" id="{06DFF901-2CAC-486B-8BF3-57A5C58BC454}"/>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400" b="1">
                  <a:solidFill>
                    <a:schemeClr val="tx1">
                      <a:lumMod val="85000"/>
                      <a:lumOff val="15000"/>
                    </a:schemeClr>
                  </a:solidFill>
                </a:endParaRPr>
              </a:p>
            </p:txBody>
          </p:sp>
          <p:sp>
            <p:nvSpPr>
              <p:cNvPr id="15" name="ïṧḷíḑé">
                <a:extLst>
                  <a:ext uri="{FF2B5EF4-FFF2-40B4-BE49-F238E27FC236}">
                    <a16:creationId xmlns:a16="http://schemas.microsoft.com/office/drawing/2014/main" id="{664969D7-A583-4B8E-B672-2F7AA3E1B643}"/>
                  </a:ext>
                </a:extLst>
              </p:cNvPr>
              <p:cNvSpPr txBox="1"/>
              <p:nvPr/>
            </p:nvSpPr>
            <p:spPr>
              <a:xfrm>
                <a:off x="1804797" y="2078755"/>
                <a:ext cx="771365" cy="628955"/>
              </a:xfrm>
              <a:prstGeom prst="rect">
                <a:avLst/>
              </a:prstGeom>
              <a:noFill/>
            </p:spPr>
            <p:txBody>
              <a:bodyPr wrap="none" rtlCol="0">
                <a:spAutoFit/>
              </a:bodyPr>
              <a:lstStyle/>
              <a:p>
                <a:pPr algn="ctr">
                  <a:lnSpc>
                    <a:spcPct val="120000"/>
                  </a:lnSpc>
                </a:pPr>
                <a:r>
                  <a:rPr lang="en-US" altLang="zh-CN" sz="3200" i="1">
                    <a:solidFill>
                      <a:schemeClr val="accent1"/>
                    </a:solidFill>
                  </a:rPr>
                  <a:t>0</a:t>
                </a:r>
                <a:r>
                  <a:rPr lang="en-US" altLang="zh-CN" sz="500" i="1">
                    <a:solidFill>
                      <a:schemeClr val="accent1"/>
                    </a:solidFill>
                  </a:rPr>
                  <a:t> </a:t>
                </a:r>
                <a:r>
                  <a:rPr lang="en-US" altLang="zh-CN" sz="3200" i="1">
                    <a:solidFill>
                      <a:schemeClr val="accent1"/>
                    </a:solidFill>
                  </a:rPr>
                  <a:t>3</a:t>
                </a:r>
                <a:r>
                  <a:rPr lang="en-US" altLang="zh-CN" sz="3200" i="1" dirty="0">
                    <a:solidFill>
                      <a:schemeClr val="accent1"/>
                    </a:solidFill>
                  </a:rPr>
                  <a:t>.</a:t>
                </a:r>
              </a:p>
            </p:txBody>
          </p:sp>
          <p:sp>
            <p:nvSpPr>
              <p:cNvPr id="16" name="iṧḻíďê">
                <a:extLst>
                  <a:ext uri="{FF2B5EF4-FFF2-40B4-BE49-F238E27FC236}">
                    <a16:creationId xmlns:a16="http://schemas.microsoft.com/office/drawing/2014/main" id="{F3AB6312-DEBA-4A56-9C0F-4741D83EDBA0}"/>
                  </a:ext>
                </a:extLst>
              </p:cNvPr>
              <p:cNvSpPr txBox="1"/>
              <p:nvPr/>
            </p:nvSpPr>
            <p:spPr>
              <a:xfrm>
                <a:off x="2476359" y="2408107"/>
                <a:ext cx="3569097" cy="396134"/>
              </a:xfrm>
              <a:prstGeom prst="rect">
                <a:avLst/>
              </a:prstGeom>
              <a:noFill/>
            </p:spPr>
            <p:txBody>
              <a:bodyPr wrap="square" rtlCol="0">
                <a:spAutoFit/>
              </a:bodyPr>
              <a:lstStyle/>
              <a:p>
                <a:pPr>
                  <a:lnSpc>
                    <a:spcPct val="120000"/>
                  </a:lnSpc>
                </a:pPr>
                <a:r>
                  <a:rPr lang="zh-CN" altLang="en-US" dirty="0">
                    <a:solidFill>
                      <a:schemeClr val="bg1">
                        <a:lumMod val="50000"/>
                      </a:schemeClr>
                    </a:solidFill>
                  </a:rPr>
                  <a:t>运行</a:t>
                </a:r>
                <a:r>
                  <a:rPr lang="en-US" altLang="zh-CN" dirty="0">
                    <a:solidFill>
                      <a:schemeClr val="bg1">
                        <a:lumMod val="50000"/>
                      </a:schemeClr>
                    </a:solidFill>
                  </a:rPr>
                  <a:t>C</a:t>
                </a:r>
                <a:r>
                  <a:rPr lang="zh-CN" altLang="en-US" dirty="0">
                    <a:solidFill>
                      <a:schemeClr val="bg1">
                        <a:lumMod val="50000"/>
                      </a:schemeClr>
                    </a:solidFill>
                  </a:rPr>
                  <a:t>程序的步骤和方法</a:t>
                </a:r>
              </a:p>
            </p:txBody>
          </p:sp>
          <p:cxnSp>
            <p:nvCxnSpPr>
              <p:cNvPr id="17" name="直接连接符 16">
                <a:extLst>
                  <a:ext uri="{FF2B5EF4-FFF2-40B4-BE49-F238E27FC236}">
                    <a16:creationId xmlns:a16="http://schemas.microsoft.com/office/drawing/2014/main" id="{7EB88692-D049-49E0-A7CC-FEEC3EAA2EC0}"/>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íṣlíḍê">
              <a:extLst>
                <a:ext uri="{FF2B5EF4-FFF2-40B4-BE49-F238E27FC236}">
                  <a16:creationId xmlns:a16="http://schemas.microsoft.com/office/drawing/2014/main" id="{85FC0E75-3D9A-40BB-A139-552FF7E7C100}"/>
                </a:ext>
              </a:extLst>
            </p:cNvPr>
            <p:cNvGrpSpPr/>
            <p:nvPr/>
          </p:nvGrpSpPr>
          <p:grpSpPr>
            <a:xfrm>
              <a:off x="6408314" y="3893666"/>
              <a:ext cx="4626188" cy="896257"/>
              <a:chOff x="1519071" y="2078755"/>
              <a:chExt cx="4626188" cy="896257"/>
            </a:xfrm>
          </p:grpSpPr>
          <p:sp>
            <p:nvSpPr>
              <p:cNvPr id="10" name="íṧḻîďe">
                <a:extLst>
                  <a:ext uri="{FF2B5EF4-FFF2-40B4-BE49-F238E27FC236}">
                    <a16:creationId xmlns:a16="http://schemas.microsoft.com/office/drawing/2014/main" id="{6FEBC59F-58E6-4091-B412-81DC8BE48DF1}"/>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400" b="1">
                  <a:solidFill>
                    <a:schemeClr val="tx1">
                      <a:lumMod val="85000"/>
                      <a:lumOff val="15000"/>
                    </a:schemeClr>
                  </a:solidFill>
                </a:endParaRPr>
              </a:p>
            </p:txBody>
          </p:sp>
          <p:sp>
            <p:nvSpPr>
              <p:cNvPr id="11" name="ïṡḻidé">
                <a:extLst>
                  <a:ext uri="{FF2B5EF4-FFF2-40B4-BE49-F238E27FC236}">
                    <a16:creationId xmlns:a16="http://schemas.microsoft.com/office/drawing/2014/main" id="{1DFA290E-F282-4108-85D7-9AA826C3E927}"/>
                  </a:ext>
                </a:extLst>
              </p:cNvPr>
              <p:cNvSpPr txBox="1"/>
              <p:nvPr/>
            </p:nvSpPr>
            <p:spPr>
              <a:xfrm>
                <a:off x="1804797" y="2078755"/>
                <a:ext cx="771365" cy="628955"/>
              </a:xfrm>
              <a:prstGeom prst="rect">
                <a:avLst/>
              </a:prstGeom>
              <a:noFill/>
            </p:spPr>
            <p:txBody>
              <a:bodyPr wrap="none" rtlCol="0">
                <a:spAutoFit/>
              </a:bodyPr>
              <a:lstStyle/>
              <a:p>
                <a:pPr algn="ctr">
                  <a:lnSpc>
                    <a:spcPct val="120000"/>
                  </a:lnSpc>
                </a:pPr>
                <a:r>
                  <a:rPr lang="en-US" altLang="zh-CN" sz="3200" i="1">
                    <a:solidFill>
                      <a:schemeClr val="accent1"/>
                    </a:solidFill>
                  </a:rPr>
                  <a:t>0</a:t>
                </a:r>
                <a:r>
                  <a:rPr lang="en-US" altLang="zh-CN" sz="500" i="1">
                    <a:solidFill>
                      <a:schemeClr val="accent1"/>
                    </a:solidFill>
                  </a:rPr>
                  <a:t> </a:t>
                </a:r>
                <a:r>
                  <a:rPr lang="en-US" altLang="zh-CN" sz="3200" i="1">
                    <a:solidFill>
                      <a:schemeClr val="accent1"/>
                    </a:solidFill>
                  </a:rPr>
                  <a:t>4</a:t>
                </a:r>
                <a:r>
                  <a:rPr lang="en-US" altLang="zh-CN" sz="3200" i="1" dirty="0">
                    <a:solidFill>
                      <a:schemeClr val="accent1"/>
                    </a:solidFill>
                  </a:rPr>
                  <a:t>.</a:t>
                </a:r>
              </a:p>
            </p:txBody>
          </p:sp>
          <p:sp>
            <p:nvSpPr>
              <p:cNvPr id="12" name="iṧḻíďé">
                <a:extLst>
                  <a:ext uri="{FF2B5EF4-FFF2-40B4-BE49-F238E27FC236}">
                    <a16:creationId xmlns:a16="http://schemas.microsoft.com/office/drawing/2014/main" id="{49223723-D398-4CDC-B39A-FB3A590F08C1}"/>
                  </a:ext>
                </a:extLst>
              </p:cNvPr>
              <p:cNvSpPr txBox="1"/>
              <p:nvPr/>
            </p:nvSpPr>
            <p:spPr>
              <a:xfrm>
                <a:off x="2576162" y="2408107"/>
                <a:ext cx="3569097" cy="396134"/>
              </a:xfrm>
              <a:prstGeom prst="rect">
                <a:avLst/>
              </a:prstGeom>
              <a:noFill/>
            </p:spPr>
            <p:txBody>
              <a:bodyPr wrap="square" rtlCol="0">
                <a:spAutoFit/>
              </a:bodyPr>
              <a:lstStyle/>
              <a:p>
                <a:pPr>
                  <a:lnSpc>
                    <a:spcPct val="120000"/>
                  </a:lnSpc>
                </a:pPr>
                <a:r>
                  <a:rPr lang="zh-CN" altLang="en-US" dirty="0">
                    <a:solidFill>
                      <a:schemeClr val="bg1">
                        <a:lumMod val="50000"/>
                      </a:schemeClr>
                    </a:solidFill>
                  </a:rPr>
                  <a:t>程序设计的任务</a:t>
                </a:r>
              </a:p>
            </p:txBody>
          </p:sp>
          <p:cxnSp>
            <p:nvCxnSpPr>
              <p:cNvPr id="13" name="直接连接符 12">
                <a:extLst>
                  <a:ext uri="{FF2B5EF4-FFF2-40B4-BE49-F238E27FC236}">
                    <a16:creationId xmlns:a16="http://schemas.microsoft.com/office/drawing/2014/main" id="{4AFF9F3D-DF6E-4BAE-89D5-EE275CAA403C}"/>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片 26">
            <a:extLst>
              <a:ext uri="{FF2B5EF4-FFF2-40B4-BE49-F238E27FC236}">
                <a16:creationId xmlns:a16="http://schemas.microsoft.com/office/drawing/2014/main" id="{5440BA80-4671-4EF1-AEEF-BACB72E9C250}"/>
              </a:ext>
            </a:extLst>
          </p:cNvPr>
          <p:cNvPicPr/>
          <p:nvPr/>
        </p:nvPicPr>
        <p:blipFill rotWithShape="1">
          <a:blip r:embed="rId4"/>
          <a:srcRect l="4212" t="19382" r="44267" b="63204"/>
          <a:stretch/>
        </p:blipFill>
        <p:spPr>
          <a:xfrm>
            <a:off x="7683245" y="5130623"/>
            <a:ext cx="3267537" cy="1525214"/>
          </a:xfrm>
          <a:prstGeom prst="rect">
            <a:avLst/>
          </a:prstGeom>
        </p:spPr>
      </p:pic>
      <p:pic>
        <p:nvPicPr>
          <p:cNvPr id="28" name="Picture 2">
            <a:extLst>
              <a:ext uri="{FF2B5EF4-FFF2-40B4-BE49-F238E27FC236}">
                <a16:creationId xmlns:a16="http://schemas.microsoft.com/office/drawing/2014/main" id="{251C2CD1-84AA-46AC-B0D2-F5F708D1B9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413" y="1591978"/>
            <a:ext cx="609600" cy="609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3148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计算机语言</a:t>
            </a:r>
          </a:p>
        </p:txBody>
      </p:sp>
      <p:sp>
        <p:nvSpPr>
          <p:cNvPr id="25" name="MH_SubTitle_1"/>
          <p:cNvSpPr txBox="1">
            <a:spLocks noChangeArrowheads="1"/>
          </p:cNvSpPr>
          <p:nvPr>
            <p:custDataLst>
              <p:tags r:id="rId1"/>
            </p:custDataLst>
          </p:nvPr>
        </p:nvSpPr>
        <p:spPr bwMode="auto">
          <a:xfrm>
            <a:off x="1797436" y="1730952"/>
            <a:ext cx="2160000" cy="432000"/>
          </a:xfrm>
          <a:prstGeom prst="rect">
            <a:avLst/>
          </a:prstGeom>
          <a:noFill/>
          <a:ln>
            <a:noFill/>
          </a:ln>
        </p:spPr>
        <p:txBody>
          <a:bodyPr anchor="b">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400" b="1" dirty="0">
                <a:solidFill>
                  <a:schemeClr val="accent1"/>
                </a:solidFill>
                <a:latin typeface="微软雅黑" panose="020B0503020204020204" pitchFamily="34" charset="-122"/>
                <a:ea typeface="微软雅黑" panose="020B0503020204020204" pitchFamily="34" charset="-122"/>
              </a:rPr>
              <a:t>机器语言</a:t>
            </a:r>
          </a:p>
        </p:txBody>
      </p:sp>
      <p:sp>
        <p:nvSpPr>
          <p:cNvPr id="26" name="MH_Text_1"/>
          <p:cNvSpPr txBox="1">
            <a:spLocks noChangeArrowheads="1"/>
          </p:cNvSpPr>
          <p:nvPr>
            <p:custDataLst>
              <p:tags r:id="rId2"/>
            </p:custDataLst>
          </p:nvPr>
        </p:nvSpPr>
        <p:spPr bwMode="auto">
          <a:xfrm>
            <a:off x="1797436" y="2259591"/>
            <a:ext cx="215900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defRPr/>
            </a:pPr>
            <a:r>
              <a:rPr lang="zh-CN" altLang="en-US" sz="1400" dirty="0">
                <a:solidFill>
                  <a:schemeClr val="tx1">
                    <a:lumMod val="75000"/>
                    <a:lumOff val="25000"/>
                  </a:schemeClr>
                </a:solidFill>
                <a:latin typeface="+mn-lt"/>
                <a:ea typeface="+mn-ea"/>
              </a:rPr>
              <a:t>计算机能直接识别和接受的二进制代码称为</a:t>
            </a:r>
            <a:r>
              <a:rPr lang="zh-CN" altLang="en-US" sz="1400" b="1" dirty="0">
                <a:solidFill>
                  <a:schemeClr val="tx1">
                    <a:lumMod val="75000"/>
                    <a:lumOff val="25000"/>
                  </a:schemeClr>
                </a:solidFill>
                <a:latin typeface="+mn-lt"/>
                <a:ea typeface="+mn-ea"/>
              </a:rPr>
              <a:t>机器指令</a:t>
            </a:r>
            <a:r>
              <a:rPr lang="zh-CN" altLang="en-US" sz="1400" dirty="0">
                <a:solidFill>
                  <a:schemeClr val="tx1">
                    <a:lumMod val="75000"/>
                    <a:lumOff val="25000"/>
                  </a:schemeClr>
                </a:solidFill>
                <a:latin typeface="+mn-lt"/>
                <a:ea typeface="+mn-ea"/>
              </a:rPr>
              <a:t>。机器指令的集合就是该计算机的</a:t>
            </a:r>
            <a:r>
              <a:rPr lang="zh-CN" altLang="en-US" sz="1400" b="1" dirty="0">
                <a:solidFill>
                  <a:schemeClr val="tx1">
                    <a:lumMod val="75000"/>
                    <a:lumOff val="25000"/>
                  </a:schemeClr>
                </a:solidFill>
                <a:latin typeface="+mn-lt"/>
                <a:ea typeface="+mn-ea"/>
              </a:rPr>
              <a:t>机器语言</a:t>
            </a:r>
            <a:r>
              <a:rPr lang="zh-CN" altLang="en-US" sz="1400" dirty="0">
                <a:solidFill>
                  <a:schemeClr val="tx1">
                    <a:lumMod val="75000"/>
                    <a:lumOff val="25000"/>
                  </a:schemeClr>
                </a:solidFill>
                <a:latin typeface="+mn-lt"/>
                <a:ea typeface="+mn-ea"/>
              </a:rPr>
              <a:t>。</a:t>
            </a:r>
            <a:endParaRPr lang="en-US" altLang="zh-CN" sz="1400" dirty="0">
              <a:solidFill>
                <a:schemeClr val="tx1">
                  <a:lumMod val="75000"/>
                  <a:lumOff val="25000"/>
                </a:schemeClr>
              </a:solidFill>
              <a:latin typeface="+mn-lt"/>
              <a:ea typeface="+mn-ea"/>
            </a:endParaRPr>
          </a:p>
          <a:p>
            <a:pPr algn="just" eaLnBrk="1" hangingPunct="1">
              <a:lnSpc>
                <a:spcPct val="130000"/>
              </a:lnSpc>
              <a:defRPr/>
            </a:pPr>
            <a:r>
              <a:rPr lang="zh-CN" altLang="en-US" sz="1400" dirty="0">
                <a:solidFill>
                  <a:schemeClr val="tx1">
                    <a:lumMod val="75000"/>
                    <a:lumOff val="25000"/>
                  </a:schemeClr>
                </a:solidFill>
                <a:latin typeface="+mn-lt"/>
                <a:ea typeface="+mn-ea"/>
              </a:rPr>
              <a:t>特点：难学，难记，难检查，难修改，难以推广使用。依赖具体机器难以移植。</a:t>
            </a:r>
          </a:p>
        </p:txBody>
      </p:sp>
      <p:sp>
        <p:nvSpPr>
          <p:cNvPr id="27" name="MH_SubTitle_2"/>
          <p:cNvSpPr txBox="1">
            <a:spLocks noChangeArrowheads="1"/>
          </p:cNvSpPr>
          <p:nvPr>
            <p:custDataLst>
              <p:tags r:id="rId3"/>
            </p:custDataLst>
          </p:nvPr>
        </p:nvSpPr>
        <p:spPr bwMode="auto">
          <a:xfrm>
            <a:off x="4792874" y="1730952"/>
            <a:ext cx="2160000" cy="432000"/>
          </a:xfrm>
          <a:prstGeom prst="rect">
            <a:avLst/>
          </a:prstGeom>
          <a:noFill/>
          <a:ln>
            <a:noFill/>
          </a:ln>
        </p:spPr>
        <p:txBody>
          <a:bodyPr anchor="b">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400" b="1" dirty="0">
                <a:solidFill>
                  <a:schemeClr val="accent1"/>
                </a:solidFill>
                <a:latin typeface="微软雅黑" panose="020B0503020204020204" pitchFamily="34" charset="-122"/>
                <a:ea typeface="微软雅黑" panose="020B0503020204020204" pitchFamily="34" charset="-122"/>
              </a:rPr>
              <a:t>汇编语言</a:t>
            </a:r>
          </a:p>
        </p:txBody>
      </p:sp>
      <p:sp>
        <p:nvSpPr>
          <p:cNvPr id="28" name="MH_Text_2"/>
          <p:cNvSpPr txBox="1">
            <a:spLocks noChangeArrowheads="1"/>
          </p:cNvSpPr>
          <p:nvPr>
            <p:custDataLst>
              <p:tags r:id="rId4"/>
            </p:custDataLst>
          </p:nvPr>
        </p:nvSpPr>
        <p:spPr bwMode="auto">
          <a:xfrm>
            <a:off x="4792874" y="2259591"/>
            <a:ext cx="215900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defPPr>
              <a:defRPr lang="zh-CN"/>
            </a:defPPr>
            <a:lvl1pPr algn="just" eaLnBrk="1" hangingPunct="1">
              <a:lnSpc>
                <a:spcPct val="130000"/>
              </a:lnSpc>
              <a:defRPr sz="1400">
                <a:latin typeface="幼圆" panose="02010509060101010101" pitchFamily="49" charset="-122"/>
                <a:ea typeface="幼圆" panose="02010509060101010101" pitchFamily="49"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a:solidFill>
                  <a:schemeClr val="tx1">
                    <a:lumMod val="75000"/>
                    <a:lumOff val="25000"/>
                  </a:schemeClr>
                </a:solidFill>
                <a:latin typeface="+mn-lt"/>
                <a:ea typeface="+mn-ea"/>
              </a:rPr>
              <a:t>机器语言的符号化。用英文字母和数字表示指令的</a:t>
            </a:r>
            <a:r>
              <a:rPr lang="zh-CN" altLang="en-US" b="1" dirty="0">
                <a:solidFill>
                  <a:schemeClr val="tx1">
                    <a:lumMod val="75000"/>
                    <a:lumOff val="25000"/>
                  </a:schemeClr>
                </a:solidFill>
                <a:latin typeface="+mn-lt"/>
                <a:ea typeface="+mn-ea"/>
              </a:rPr>
              <a:t>符号语言</a:t>
            </a:r>
            <a:r>
              <a:rPr lang="zh-CN" altLang="en-US" dirty="0">
                <a:solidFill>
                  <a:schemeClr val="tx1">
                    <a:lumMod val="75000"/>
                    <a:lumOff val="25000"/>
                  </a:schemeClr>
                </a:solidFill>
                <a:latin typeface="+mn-lt"/>
                <a:ea typeface="+mn-ea"/>
              </a:rPr>
              <a:t>。</a:t>
            </a:r>
            <a:endParaRPr lang="en-US" altLang="zh-CN" dirty="0">
              <a:solidFill>
                <a:schemeClr val="tx1">
                  <a:lumMod val="75000"/>
                  <a:lumOff val="25000"/>
                </a:schemeClr>
              </a:solidFill>
              <a:latin typeface="+mn-lt"/>
              <a:ea typeface="+mn-ea"/>
            </a:endParaRPr>
          </a:p>
          <a:p>
            <a:pPr>
              <a:defRPr/>
            </a:pPr>
            <a:r>
              <a:rPr lang="zh-CN" altLang="en-US" dirty="0">
                <a:solidFill>
                  <a:schemeClr val="tx1">
                    <a:lumMod val="75000"/>
                    <a:lumOff val="25000"/>
                  </a:schemeClr>
                </a:solidFill>
                <a:latin typeface="+mn-lt"/>
                <a:ea typeface="+mn-ea"/>
              </a:rPr>
              <a:t>特点：相比机器语言简单好记，但仍然难以普及。汇编指令需通过</a:t>
            </a:r>
            <a:r>
              <a:rPr lang="zh-CN" altLang="en-US" b="1" dirty="0">
                <a:solidFill>
                  <a:schemeClr val="tx1">
                    <a:lumMod val="75000"/>
                    <a:lumOff val="25000"/>
                  </a:schemeClr>
                </a:solidFill>
                <a:latin typeface="+mn-lt"/>
                <a:ea typeface="+mn-ea"/>
              </a:rPr>
              <a:t>汇编程序</a:t>
            </a:r>
            <a:r>
              <a:rPr lang="zh-CN" altLang="en-US" dirty="0">
                <a:solidFill>
                  <a:schemeClr val="tx1">
                    <a:lumMod val="75000"/>
                    <a:lumOff val="25000"/>
                  </a:schemeClr>
                </a:solidFill>
                <a:latin typeface="+mn-lt"/>
                <a:ea typeface="+mn-ea"/>
              </a:rPr>
              <a:t>转换为机器指令才能被计算机执行。依赖具体机器难以移植。</a:t>
            </a:r>
          </a:p>
        </p:txBody>
      </p:sp>
      <p:sp>
        <p:nvSpPr>
          <p:cNvPr id="29" name="MH_SubTitle_3"/>
          <p:cNvSpPr txBox="1">
            <a:spLocks noChangeArrowheads="1"/>
          </p:cNvSpPr>
          <p:nvPr>
            <p:custDataLst>
              <p:tags r:id="rId5"/>
            </p:custDataLst>
          </p:nvPr>
        </p:nvSpPr>
        <p:spPr bwMode="auto">
          <a:xfrm>
            <a:off x="7857468" y="1730952"/>
            <a:ext cx="2160000" cy="432000"/>
          </a:xfrm>
          <a:prstGeom prst="rect">
            <a:avLst/>
          </a:prstGeom>
          <a:noFill/>
          <a:ln>
            <a:noFill/>
          </a:ln>
        </p:spPr>
        <p:txBody>
          <a:bodyPr anchor="b">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400" b="1" dirty="0">
                <a:solidFill>
                  <a:schemeClr val="accent1"/>
                </a:solidFill>
                <a:latin typeface="微软雅黑" panose="020B0503020204020204" pitchFamily="34" charset="-122"/>
                <a:ea typeface="微软雅黑" panose="020B0503020204020204" pitchFamily="34" charset="-122"/>
              </a:rPr>
              <a:t>高级语言</a:t>
            </a:r>
          </a:p>
        </p:txBody>
      </p:sp>
      <p:sp>
        <p:nvSpPr>
          <p:cNvPr id="30" name="MH_Text_3"/>
          <p:cNvSpPr txBox="1">
            <a:spLocks noChangeArrowheads="1"/>
          </p:cNvSpPr>
          <p:nvPr>
            <p:custDataLst>
              <p:tags r:id="rId6"/>
            </p:custDataLst>
          </p:nvPr>
        </p:nvSpPr>
        <p:spPr bwMode="auto">
          <a:xfrm>
            <a:off x="7857468" y="2259591"/>
            <a:ext cx="215900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defPPr>
              <a:defRPr lang="zh-CN"/>
            </a:defPPr>
            <a:lvl1pPr algn="just" eaLnBrk="1" hangingPunct="1">
              <a:lnSpc>
                <a:spcPct val="130000"/>
              </a:lnSpc>
              <a:defRPr sz="1400">
                <a:latin typeface="幼圆" panose="02010509060101010101" pitchFamily="49" charset="-122"/>
                <a:ea typeface="幼圆" panose="02010509060101010101" pitchFamily="49"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a:solidFill>
                  <a:schemeClr val="tx1">
                    <a:lumMod val="75000"/>
                    <a:lumOff val="25000"/>
                  </a:schemeClr>
                </a:solidFill>
                <a:latin typeface="+mn-lt"/>
                <a:ea typeface="+mn-ea"/>
              </a:rPr>
              <a:t>高级语言更接近于人们习惯使用的自然语言和数学语言。</a:t>
            </a:r>
            <a:endParaRPr lang="en-US" altLang="zh-CN" dirty="0">
              <a:solidFill>
                <a:schemeClr val="tx1">
                  <a:lumMod val="75000"/>
                  <a:lumOff val="25000"/>
                </a:schemeClr>
              </a:solidFill>
              <a:latin typeface="+mn-lt"/>
              <a:ea typeface="+mn-ea"/>
            </a:endParaRPr>
          </a:p>
          <a:p>
            <a:pPr>
              <a:defRPr/>
            </a:pPr>
            <a:r>
              <a:rPr lang="zh-CN" altLang="en-US" dirty="0">
                <a:solidFill>
                  <a:schemeClr val="tx1">
                    <a:lumMod val="75000"/>
                    <a:lumOff val="25000"/>
                  </a:schemeClr>
                </a:solidFill>
                <a:latin typeface="+mn-lt"/>
                <a:ea typeface="+mn-ea"/>
              </a:rPr>
              <a:t>特点：功能强大，不依赖于具体机器。用高级语言编写的</a:t>
            </a:r>
            <a:r>
              <a:rPr lang="zh-CN" altLang="en-US" b="1" dirty="0">
                <a:solidFill>
                  <a:schemeClr val="tx1">
                    <a:lumMod val="75000"/>
                    <a:lumOff val="25000"/>
                  </a:schemeClr>
                </a:solidFill>
                <a:latin typeface="+mn-lt"/>
                <a:ea typeface="+mn-ea"/>
              </a:rPr>
              <a:t>源程序</a:t>
            </a:r>
            <a:r>
              <a:rPr lang="zh-CN" altLang="en-US" dirty="0">
                <a:solidFill>
                  <a:schemeClr val="tx1">
                    <a:lumMod val="75000"/>
                    <a:lumOff val="25000"/>
                  </a:schemeClr>
                </a:solidFill>
                <a:latin typeface="+mn-lt"/>
                <a:ea typeface="+mn-ea"/>
              </a:rPr>
              <a:t>需要通过</a:t>
            </a:r>
            <a:r>
              <a:rPr lang="zh-CN" altLang="en-US" b="1" dirty="0">
                <a:solidFill>
                  <a:schemeClr val="tx1">
                    <a:lumMod val="75000"/>
                    <a:lumOff val="25000"/>
                  </a:schemeClr>
                </a:solidFill>
                <a:latin typeface="+mn-lt"/>
                <a:ea typeface="+mn-ea"/>
              </a:rPr>
              <a:t>编译程序</a:t>
            </a:r>
            <a:r>
              <a:rPr lang="zh-CN" altLang="en-US" dirty="0">
                <a:solidFill>
                  <a:schemeClr val="tx1">
                    <a:lumMod val="75000"/>
                    <a:lumOff val="25000"/>
                  </a:schemeClr>
                </a:solidFill>
                <a:latin typeface="+mn-lt"/>
                <a:ea typeface="+mn-ea"/>
              </a:rPr>
              <a:t>转换为机器指令的</a:t>
            </a:r>
            <a:r>
              <a:rPr lang="zh-CN" altLang="en-US" b="1" dirty="0">
                <a:solidFill>
                  <a:schemeClr val="tx1">
                    <a:lumMod val="75000"/>
                    <a:lumOff val="25000"/>
                  </a:schemeClr>
                </a:solidFill>
                <a:latin typeface="+mn-lt"/>
                <a:ea typeface="+mn-ea"/>
              </a:rPr>
              <a:t>目标程序</a:t>
            </a:r>
            <a:r>
              <a:rPr lang="zh-CN" altLang="en-US" dirty="0">
                <a:solidFill>
                  <a:schemeClr val="tx1">
                    <a:lumMod val="75000"/>
                    <a:lumOff val="25000"/>
                  </a:schemeClr>
                </a:solidFill>
                <a:latin typeface="+mn-lt"/>
                <a:ea typeface="+mn-ea"/>
              </a:rPr>
              <a:t>。</a:t>
            </a:r>
          </a:p>
        </p:txBody>
      </p:sp>
      <p:sp>
        <p:nvSpPr>
          <p:cNvPr id="31" name="Rectangle 8"/>
          <p:cNvSpPr>
            <a:spLocks noChangeArrowheads="1"/>
          </p:cNvSpPr>
          <p:nvPr/>
        </p:nvSpPr>
        <p:spPr bwMode="auto">
          <a:xfrm>
            <a:off x="1797436" y="4641125"/>
            <a:ext cx="2160000" cy="1062175"/>
          </a:xfrm>
          <a:prstGeom prst="rect">
            <a:avLst/>
          </a:prstGeom>
          <a:solidFill>
            <a:schemeClr val="accent4">
              <a:lumMod val="40000"/>
              <a:lumOff val="60000"/>
            </a:schemeClr>
          </a:solidFill>
          <a:ln w="9525">
            <a:noFill/>
            <a:miter lim="800000"/>
            <a:headEnd/>
            <a:tailEnd/>
          </a:ln>
        </p:spPr>
        <p:txBody>
          <a:bodyPr anchor="ctr"/>
          <a:lstStyle>
            <a:lvl1pPr defTabSz="717550">
              <a:defRPr kumimoji="1" sz="2400">
                <a:solidFill>
                  <a:schemeClr val="tx1"/>
                </a:solidFill>
                <a:latin typeface="Times New Roman" pitchFamily="18" charset="0"/>
                <a:ea typeface="宋体" pitchFamily="2" charset="-122"/>
              </a:defRPr>
            </a:lvl1pPr>
            <a:lvl2pPr defTabSz="717550">
              <a:defRPr kumimoji="1" sz="2400">
                <a:solidFill>
                  <a:schemeClr val="tx1"/>
                </a:solidFill>
                <a:latin typeface="Times New Roman" pitchFamily="18" charset="0"/>
                <a:ea typeface="宋体" pitchFamily="2" charset="-122"/>
              </a:defRPr>
            </a:lvl2pPr>
            <a:lvl3pPr defTabSz="717550">
              <a:defRPr kumimoji="1" sz="2400">
                <a:solidFill>
                  <a:schemeClr val="tx1"/>
                </a:solidFill>
                <a:latin typeface="Times New Roman" pitchFamily="18" charset="0"/>
                <a:ea typeface="宋体" pitchFamily="2" charset="-122"/>
              </a:defRPr>
            </a:lvl3pPr>
            <a:lvl4pPr defTabSz="717550">
              <a:defRPr kumimoji="1" sz="2400">
                <a:solidFill>
                  <a:schemeClr val="tx1"/>
                </a:solidFill>
                <a:latin typeface="Times New Roman" pitchFamily="18" charset="0"/>
                <a:ea typeface="宋体" pitchFamily="2" charset="-122"/>
              </a:defRPr>
            </a:lvl4pPr>
            <a:lvl5pPr defTabSz="717550">
              <a:defRPr kumimoji="1" sz="2400">
                <a:solidFill>
                  <a:schemeClr val="tx1"/>
                </a:solidFill>
                <a:latin typeface="Times New Roman" pitchFamily="18" charset="0"/>
                <a:ea typeface="宋体" pitchFamily="2" charset="-122"/>
              </a:defRPr>
            </a:lvl5pPr>
            <a:lvl6pPr defTabSz="717550" fontAlgn="base">
              <a:spcBef>
                <a:spcPct val="0"/>
              </a:spcBef>
              <a:spcAft>
                <a:spcPct val="0"/>
              </a:spcAft>
              <a:defRPr kumimoji="1" sz="2400">
                <a:solidFill>
                  <a:schemeClr val="tx1"/>
                </a:solidFill>
                <a:latin typeface="Times New Roman" pitchFamily="18" charset="0"/>
                <a:ea typeface="宋体" pitchFamily="2" charset="-122"/>
              </a:defRPr>
            </a:lvl6pPr>
            <a:lvl7pPr defTabSz="717550" fontAlgn="base">
              <a:spcBef>
                <a:spcPct val="0"/>
              </a:spcBef>
              <a:spcAft>
                <a:spcPct val="0"/>
              </a:spcAft>
              <a:defRPr kumimoji="1" sz="2400">
                <a:solidFill>
                  <a:schemeClr val="tx1"/>
                </a:solidFill>
                <a:latin typeface="Times New Roman" pitchFamily="18" charset="0"/>
                <a:ea typeface="宋体" pitchFamily="2" charset="-122"/>
              </a:defRPr>
            </a:lvl7pPr>
            <a:lvl8pPr defTabSz="717550" fontAlgn="base">
              <a:spcBef>
                <a:spcPct val="0"/>
              </a:spcBef>
              <a:spcAft>
                <a:spcPct val="0"/>
              </a:spcAft>
              <a:defRPr kumimoji="1" sz="2400">
                <a:solidFill>
                  <a:schemeClr val="tx1"/>
                </a:solidFill>
                <a:latin typeface="Times New Roman" pitchFamily="18" charset="0"/>
                <a:ea typeface="宋体" pitchFamily="2" charset="-122"/>
              </a:defRPr>
            </a:lvl8pPr>
            <a:lvl9pPr defTabSz="717550" fontAlgn="base">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B8  7F 01</a:t>
            </a:r>
          </a:p>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BB  21 02</a:t>
            </a:r>
          </a:p>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03   D8</a:t>
            </a:r>
          </a:p>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B8  1F 04</a:t>
            </a:r>
          </a:p>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2B  C3</a:t>
            </a:r>
          </a:p>
        </p:txBody>
      </p:sp>
      <p:sp>
        <p:nvSpPr>
          <p:cNvPr id="32" name="Rectangle 14"/>
          <p:cNvSpPr>
            <a:spLocks noChangeArrowheads="1"/>
          </p:cNvSpPr>
          <p:nvPr/>
        </p:nvSpPr>
        <p:spPr bwMode="auto">
          <a:xfrm>
            <a:off x="4792874" y="4641125"/>
            <a:ext cx="2160000" cy="1062175"/>
          </a:xfrm>
          <a:prstGeom prst="rect">
            <a:avLst/>
          </a:prstGeom>
          <a:solidFill>
            <a:schemeClr val="accent4">
              <a:lumMod val="40000"/>
              <a:lumOff val="60000"/>
            </a:schemeClr>
          </a:solidFill>
          <a:ln w="9525">
            <a:noFill/>
            <a:miter lim="800000"/>
            <a:headEnd/>
            <a:tailEnd/>
          </a:ln>
        </p:spPr>
        <p:txBody>
          <a:bodyPr anchor="ctr"/>
          <a:lstStyle>
            <a:lvl1pPr defTabSz="717550">
              <a:defRPr kumimoji="1" sz="2400">
                <a:solidFill>
                  <a:schemeClr val="tx1"/>
                </a:solidFill>
                <a:latin typeface="Times New Roman" pitchFamily="18" charset="0"/>
                <a:ea typeface="宋体" pitchFamily="2" charset="-122"/>
              </a:defRPr>
            </a:lvl1pPr>
            <a:lvl2pPr defTabSz="717550">
              <a:defRPr kumimoji="1" sz="2400">
                <a:solidFill>
                  <a:schemeClr val="tx1"/>
                </a:solidFill>
                <a:latin typeface="Times New Roman" pitchFamily="18" charset="0"/>
                <a:ea typeface="宋体" pitchFamily="2" charset="-122"/>
              </a:defRPr>
            </a:lvl2pPr>
            <a:lvl3pPr defTabSz="717550">
              <a:defRPr kumimoji="1" sz="2400">
                <a:solidFill>
                  <a:schemeClr val="tx1"/>
                </a:solidFill>
                <a:latin typeface="Times New Roman" pitchFamily="18" charset="0"/>
                <a:ea typeface="宋体" pitchFamily="2" charset="-122"/>
              </a:defRPr>
            </a:lvl3pPr>
            <a:lvl4pPr defTabSz="717550">
              <a:defRPr kumimoji="1" sz="2400">
                <a:solidFill>
                  <a:schemeClr val="tx1"/>
                </a:solidFill>
                <a:latin typeface="Times New Roman" pitchFamily="18" charset="0"/>
                <a:ea typeface="宋体" pitchFamily="2" charset="-122"/>
              </a:defRPr>
            </a:lvl4pPr>
            <a:lvl5pPr defTabSz="717550">
              <a:defRPr kumimoji="1" sz="2400">
                <a:solidFill>
                  <a:schemeClr val="tx1"/>
                </a:solidFill>
                <a:latin typeface="Times New Roman" pitchFamily="18" charset="0"/>
                <a:ea typeface="宋体" pitchFamily="2" charset="-122"/>
              </a:defRPr>
            </a:lvl5pPr>
            <a:lvl6pPr defTabSz="717550" fontAlgn="base">
              <a:spcBef>
                <a:spcPct val="0"/>
              </a:spcBef>
              <a:spcAft>
                <a:spcPct val="0"/>
              </a:spcAft>
              <a:defRPr kumimoji="1" sz="2400">
                <a:solidFill>
                  <a:schemeClr val="tx1"/>
                </a:solidFill>
                <a:latin typeface="Times New Roman" pitchFamily="18" charset="0"/>
                <a:ea typeface="宋体" pitchFamily="2" charset="-122"/>
              </a:defRPr>
            </a:lvl6pPr>
            <a:lvl7pPr defTabSz="717550" fontAlgn="base">
              <a:spcBef>
                <a:spcPct val="0"/>
              </a:spcBef>
              <a:spcAft>
                <a:spcPct val="0"/>
              </a:spcAft>
              <a:defRPr kumimoji="1" sz="2400">
                <a:solidFill>
                  <a:schemeClr val="tx1"/>
                </a:solidFill>
                <a:latin typeface="Times New Roman" pitchFamily="18" charset="0"/>
                <a:ea typeface="宋体" pitchFamily="2" charset="-122"/>
              </a:defRPr>
            </a:lvl7pPr>
            <a:lvl8pPr defTabSz="717550" fontAlgn="base">
              <a:spcBef>
                <a:spcPct val="0"/>
              </a:spcBef>
              <a:spcAft>
                <a:spcPct val="0"/>
              </a:spcAft>
              <a:defRPr kumimoji="1" sz="2400">
                <a:solidFill>
                  <a:schemeClr val="tx1"/>
                </a:solidFill>
                <a:latin typeface="Times New Roman" pitchFamily="18" charset="0"/>
                <a:ea typeface="宋体" pitchFamily="2" charset="-122"/>
              </a:defRPr>
            </a:lvl8pPr>
            <a:lvl9pPr defTabSz="717550" fontAlgn="base">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MOV  AX  383</a:t>
            </a:r>
          </a:p>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MOV  BX  545</a:t>
            </a:r>
          </a:p>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ADD   BX  AX</a:t>
            </a:r>
          </a:p>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MOV  AX  1055</a:t>
            </a:r>
          </a:p>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SUB    AX  BX</a:t>
            </a:r>
          </a:p>
        </p:txBody>
      </p:sp>
      <p:sp>
        <p:nvSpPr>
          <p:cNvPr id="33" name="Rectangle 14"/>
          <p:cNvSpPr>
            <a:spLocks noChangeArrowheads="1"/>
          </p:cNvSpPr>
          <p:nvPr/>
        </p:nvSpPr>
        <p:spPr bwMode="auto">
          <a:xfrm>
            <a:off x="7857468" y="4641125"/>
            <a:ext cx="2160000" cy="1062175"/>
          </a:xfrm>
          <a:prstGeom prst="rect">
            <a:avLst/>
          </a:prstGeom>
          <a:solidFill>
            <a:schemeClr val="accent4">
              <a:lumMod val="40000"/>
              <a:lumOff val="60000"/>
            </a:schemeClr>
          </a:solidFill>
          <a:ln w="9525">
            <a:noFill/>
            <a:miter lim="800000"/>
            <a:headEnd/>
            <a:tailEnd/>
          </a:ln>
        </p:spPr>
        <p:txBody>
          <a:bodyPr anchor="ctr"/>
          <a:lstStyle>
            <a:lvl1pPr defTabSz="717550">
              <a:defRPr kumimoji="1" sz="2400">
                <a:solidFill>
                  <a:schemeClr val="tx1"/>
                </a:solidFill>
                <a:latin typeface="Times New Roman" pitchFamily="18" charset="0"/>
                <a:ea typeface="宋体" pitchFamily="2" charset="-122"/>
              </a:defRPr>
            </a:lvl1pPr>
            <a:lvl2pPr defTabSz="717550">
              <a:defRPr kumimoji="1" sz="2400">
                <a:solidFill>
                  <a:schemeClr val="tx1"/>
                </a:solidFill>
                <a:latin typeface="Times New Roman" pitchFamily="18" charset="0"/>
                <a:ea typeface="宋体" pitchFamily="2" charset="-122"/>
              </a:defRPr>
            </a:lvl2pPr>
            <a:lvl3pPr defTabSz="717550">
              <a:defRPr kumimoji="1" sz="2400">
                <a:solidFill>
                  <a:schemeClr val="tx1"/>
                </a:solidFill>
                <a:latin typeface="Times New Roman" pitchFamily="18" charset="0"/>
                <a:ea typeface="宋体" pitchFamily="2" charset="-122"/>
              </a:defRPr>
            </a:lvl3pPr>
            <a:lvl4pPr defTabSz="717550">
              <a:defRPr kumimoji="1" sz="2400">
                <a:solidFill>
                  <a:schemeClr val="tx1"/>
                </a:solidFill>
                <a:latin typeface="Times New Roman" pitchFamily="18" charset="0"/>
                <a:ea typeface="宋体" pitchFamily="2" charset="-122"/>
              </a:defRPr>
            </a:lvl4pPr>
            <a:lvl5pPr defTabSz="717550">
              <a:defRPr kumimoji="1" sz="2400">
                <a:solidFill>
                  <a:schemeClr val="tx1"/>
                </a:solidFill>
                <a:latin typeface="Times New Roman" pitchFamily="18" charset="0"/>
                <a:ea typeface="宋体" pitchFamily="2" charset="-122"/>
              </a:defRPr>
            </a:lvl5pPr>
            <a:lvl6pPr defTabSz="717550" fontAlgn="base">
              <a:spcBef>
                <a:spcPct val="0"/>
              </a:spcBef>
              <a:spcAft>
                <a:spcPct val="0"/>
              </a:spcAft>
              <a:defRPr kumimoji="1" sz="2400">
                <a:solidFill>
                  <a:schemeClr val="tx1"/>
                </a:solidFill>
                <a:latin typeface="Times New Roman" pitchFamily="18" charset="0"/>
                <a:ea typeface="宋体" pitchFamily="2" charset="-122"/>
              </a:defRPr>
            </a:lvl6pPr>
            <a:lvl7pPr defTabSz="717550" fontAlgn="base">
              <a:spcBef>
                <a:spcPct val="0"/>
              </a:spcBef>
              <a:spcAft>
                <a:spcPct val="0"/>
              </a:spcAft>
              <a:defRPr kumimoji="1" sz="2400">
                <a:solidFill>
                  <a:schemeClr val="tx1"/>
                </a:solidFill>
                <a:latin typeface="Times New Roman" pitchFamily="18" charset="0"/>
                <a:ea typeface="宋体" pitchFamily="2" charset="-122"/>
              </a:defRPr>
            </a:lvl7pPr>
            <a:lvl8pPr defTabSz="717550" fontAlgn="base">
              <a:spcBef>
                <a:spcPct val="0"/>
              </a:spcBef>
              <a:spcAft>
                <a:spcPct val="0"/>
              </a:spcAft>
              <a:defRPr kumimoji="1" sz="2400">
                <a:solidFill>
                  <a:schemeClr val="tx1"/>
                </a:solidFill>
                <a:latin typeface="Times New Roman" pitchFamily="18" charset="0"/>
                <a:ea typeface="宋体" pitchFamily="2" charset="-122"/>
              </a:defRPr>
            </a:lvl8pPr>
            <a:lvl9pPr defTabSz="717550" fontAlgn="base">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10000"/>
              </a:lnSpc>
            </a:pPr>
            <a:r>
              <a:rPr lang="en-US" altLang="zh-CN" sz="1200" dirty="0">
                <a:solidFill>
                  <a:schemeClr val="accent1"/>
                </a:solidFill>
                <a:latin typeface="Arial" panose="020B0604020202020204" pitchFamily="34" charset="0"/>
                <a:cs typeface="Arial" panose="020B0604020202020204" pitchFamily="34" charset="0"/>
              </a:rPr>
              <a:t>S=1055-(383+545)</a:t>
            </a:r>
          </a:p>
        </p:txBody>
      </p:sp>
      <p:grpSp>
        <p:nvGrpSpPr>
          <p:cNvPr id="36" name="组合 35"/>
          <p:cNvGrpSpPr/>
          <p:nvPr/>
        </p:nvGrpSpPr>
        <p:grpSpPr>
          <a:xfrm>
            <a:off x="1797436" y="2162952"/>
            <a:ext cx="2160000" cy="96639"/>
            <a:chOff x="1797436" y="2162952"/>
            <a:chExt cx="2160000" cy="96639"/>
          </a:xfrm>
        </p:grpSpPr>
        <p:sp>
          <p:nvSpPr>
            <p:cNvPr id="35" name="矩形 34"/>
            <p:cNvSpPr/>
            <p:nvPr/>
          </p:nvSpPr>
          <p:spPr>
            <a:xfrm>
              <a:off x="1797436" y="2162952"/>
              <a:ext cx="1313512" cy="966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797436" y="2162952"/>
              <a:ext cx="216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792874" y="2147859"/>
            <a:ext cx="2160000" cy="96639"/>
            <a:chOff x="1797436" y="2162952"/>
            <a:chExt cx="2160000" cy="96639"/>
          </a:xfrm>
        </p:grpSpPr>
        <p:sp>
          <p:nvSpPr>
            <p:cNvPr id="38" name="矩形 37"/>
            <p:cNvSpPr/>
            <p:nvPr/>
          </p:nvSpPr>
          <p:spPr>
            <a:xfrm>
              <a:off x="1797436" y="2162952"/>
              <a:ext cx="1313512" cy="966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1797436" y="2162952"/>
              <a:ext cx="216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7857468" y="2162952"/>
            <a:ext cx="2160000" cy="96639"/>
            <a:chOff x="1797436" y="2162952"/>
            <a:chExt cx="2160000" cy="96639"/>
          </a:xfrm>
        </p:grpSpPr>
        <p:sp>
          <p:nvSpPr>
            <p:cNvPr id="41" name="矩形 40"/>
            <p:cNvSpPr/>
            <p:nvPr/>
          </p:nvSpPr>
          <p:spPr>
            <a:xfrm>
              <a:off x="1797436" y="2162952"/>
              <a:ext cx="1313512" cy="966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a:off x="1797436" y="2162952"/>
              <a:ext cx="216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622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语言的发展</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943" y="1610931"/>
            <a:ext cx="1966683" cy="2141087"/>
          </a:xfrm>
          <a:prstGeom prst="ellipse">
            <a:avLst/>
          </a:prstGeom>
          <a:ln>
            <a:noFill/>
          </a:ln>
          <a:effectLst>
            <a:softEdge rad="112500"/>
          </a:effectLst>
        </p:spPr>
      </p:pic>
      <p:sp>
        <p:nvSpPr>
          <p:cNvPr id="5" name="文本框 4"/>
          <p:cNvSpPr txBox="1"/>
          <p:nvPr/>
        </p:nvSpPr>
        <p:spPr>
          <a:xfrm>
            <a:off x="726189" y="3752018"/>
            <a:ext cx="1928192" cy="369332"/>
          </a:xfrm>
          <a:prstGeom prst="rect">
            <a:avLst/>
          </a:prstGeom>
          <a:noFill/>
        </p:spPr>
        <p:txBody>
          <a:bodyPr wrap="square" rtlCol="0">
            <a:spAutoFit/>
          </a:bodyPr>
          <a:lstStyle/>
          <a:p>
            <a:pPr algn="ctr"/>
            <a:r>
              <a:rPr lang="en-US" altLang="zh-CN" dirty="0" err="1"/>
              <a:t>D.M.Ritchie</a:t>
            </a:r>
            <a:endParaRPr lang="zh-CN" altLang="en-US" dirty="0"/>
          </a:p>
        </p:txBody>
      </p:sp>
      <p:sp>
        <p:nvSpPr>
          <p:cNvPr id="6" name="矩形 5"/>
          <p:cNvSpPr/>
          <p:nvPr/>
        </p:nvSpPr>
        <p:spPr>
          <a:xfrm>
            <a:off x="3097695" y="1451905"/>
            <a:ext cx="8680174" cy="490698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t>1972—1973年间，美国贝尔实验室的D.M.Ritchie 在B语言的基础上设计出了C语言。</a:t>
            </a:r>
            <a:endParaRPr lang="en-US" altLang="zh-CN" sz="1400" dirty="0"/>
          </a:p>
          <a:p>
            <a:pPr marL="285750" indent="-285750">
              <a:lnSpc>
                <a:spcPct val="150000"/>
              </a:lnSpc>
              <a:buFont typeface="Arial" panose="020B0604020202020204" pitchFamily="34" charset="0"/>
              <a:buChar char="•"/>
            </a:pPr>
            <a:r>
              <a:rPr lang="zh-CN" altLang="en-US" sz="1400" dirty="0"/>
              <a:t>最初的C语言只是为描述和实现UNIX操作系统提供一种工作语言而设计的。</a:t>
            </a:r>
            <a:endParaRPr lang="en-US" altLang="zh-CN" sz="1400" dirty="0"/>
          </a:p>
          <a:p>
            <a:pPr marL="285750" indent="-285750">
              <a:lnSpc>
                <a:spcPct val="150000"/>
              </a:lnSpc>
              <a:buFont typeface="Arial" panose="020B0604020202020204" pitchFamily="34" charset="0"/>
              <a:buChar char="•"/>
            </a:pPr>
            <a:r>
              <a:rPr lang="zh-CN" altLang="en-US" sz="1400" dirty="0"/>
              <a:t>随着UNIX的日益广泛使用，C语言也迅速得到推广。1978年以后，C语言先后移植到大、中、小和微型计算机上。C语言便很快风靡全世界，成为世界上应用最广泛的程序设计高级语言。</a:t>
            </a:r>
          </a:p>
          <a:p>
            <a:pPr marL="285750" indent="-285750">
              <a:lnSpc>
                <a:spcPct val="150000"/>
              </a:lnSpc>
              <a:buFont typeface="Arial" panose="020B0604020202020204" pitchFamily="34" charset="0"/>
              <a:buChar char="•"/>
            </a:pPr>
            <a:r>
              <a:rPr lang="zh-CN" altLang="en-US" sz="1400" dirty="0"/>
              <a:t>以UNIX第7版中的C语言编译程序为基础，1978年，Brian W.Kernighan和Dennis M.Ritchie 合著了影响深远的名著The C Programming Language，这本书中介绍的C语言成为后来广泛使用的C语言版本的基础，它是实际上第一个C语言标准。</a:t>
            </a:r>
            <a:endParaRPr lang="en-US" altLang="zh-CN" sz="1400" dirty="0"/>
          </a:p>
          <a:p>
            <a:pPr marL="285750" indent="-285750">
              <a:lnSpc>
                <a:spcPct val="150000"/>
              </a:lnSpc>
              <a:buFont typeface="Arial" panose="020B0604020202020204" pitchFamily="34" charset="0"/>
              <a:buChar char="•"/>
            </a:pPr>
            <a:r>
              <a:rPr lang="zh-CN" altLang="en-US" sz="1400" dirty="0"/>
              <a:t>1983年，美国国家标准协会(ANSI)，根据C语言问世以来各种版本对C语言的发展和扩充，制定了第一个C语言标准草案(’83 ANSI C)。</a:t>
            </a:r>
            <a:endParaRPr lang="en-US" altLang="zh-CN" sz="1400" dirty="0"/>
          </a:p>
          <a:p>
            <a:pPr marL="285750" indent="-285750">
              <a:lnSpc>
                <a:spcPct val="150000"/>
              </a:lnSpc>
              <a:buFont typeface="Arial" panose="020B0604020202020204" pitchFamily="34" charset="0"/>
              <a:buChar char="•"/>
            </a:pPr>
            <a:r>
              <a:rPr lang="zh-CN" altLang="en-US" sz="1400" dirty="0"/>
              <a:t>1989年，ANSI公布了一个完整的C语言标准——ANSI X3.159—1989(常称为ANSI C或C 89)。</a:t>
            </a:r>
            <a:endParaRPr lang="en-US" altLang="zh-CN" sz="1400" dirty="0"/>
          </a:p>
          <a:p>
            <a:pPr marL="285750" indent="-285750">
              <a:lnSpc>
                <a:spcPct val="150000"/>
              </a:lnSpc>
              <a:buFont typeface="Arial" panose="020B0604020202020204" pitchFamily="34" charset="0"/>
              <a:buChar char="•"/>
            </a:pPr>
            <a:r>
              <a:rPr lang="zh-CN" altLang="en-US" sz="1400" dirty="0"/>
              <a:t>1990年，国际标准化组织ISO(International Standard Organization)接受C 89作为国际标准ISO/IEC 9899: 1990，它和ANSI的C 89基本上是相同的。</a:t>
            </a:r>
          </a:p>
          <a:p>
            <a:pPr marL="285750" indent="-285750">
              <a:lnSpc>
                <a:spcPct val="150000"/>
              </a:lnSpc>
              <a:buFont typeface="Arial" panose="020B0604020202020204" pitchFamily="34" charset="0"/>
              <a:buChar char="•"/>
            </a:pPr>
            <a:r>
              <a:rPr lang="zh-CN" altLang="en-US" sz="1400" dirty="0"/>
              <a:t>1999年，ISO又对C语言标准进行了修订，在基本保留原来的C语言特征的基础上，针对应用的需要，增加了一些功能，尤其是C++中的一些功能，并在2001年和2004年先后进行了两次技术修正，它被称为C 99，C 99是C 89的扩充。</a:t>
            </a:r>
          </a:p>
        </p:txBody>
      </p:sp>
      <p:sp>
        <p:nvSpPr>
          <p:cNvPr id="7" name="矩形 6"/>
          <p:cNvSpPr/>
          <p:nvPr/>
        </p:nvSpPr>
        <p:spPr>
          <a:xfrm>
            <a:off x="706942" y="6358889"/>
            <a:ext cx="11070927" cy="369332"/>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zh-CN" altLang="en-US" dirty="0"/>
              <a:t>目前由不同软件公司所提供的一些C语言编译系统并未完全实现C 99建议的功能，它们多以C 89为基础开发。</a:t>
            </a:r>
          </a:p>
        </p:txBody>
      </p:sp>
      <p:sp>
        <p:nvSpPr>
          <p:cNvPr id="8" name="文本框 7">
            <a:extLst>
              <a:ext uri="{FF2B5EF4-FFF2-40B4-BE49-F238E27FC236}">
                <a16:creationId xmlns:a16="http://schemas.microsoft.com/office/drawing/2014/main" id="{D5D41EFA-D978-4752-951A-D186089CE5AA}"/>
              </a:ext>
            </a:extLst>
          </p:cNvPr>
          <p:cNvSpPr txBox="1"/>
          <p:nvPr/>
        </p:nvSpPr>
        <p:spPr>
          <a:xfrm>
            <a:off x="996518" y="4316789"/>
            <a:ext cx="1657863" cy="923330"/>
          </a:xfrm>
          <a:prstGeom prst="rect">
            <a:avLst/>
          </a:prstGeom>
          <a:noFill/>
        </p:spPr>
        <p:txBody>
          <a:bodyPr wrap="square">
            <a:spAutoFit/>
          </a:bodyPr>
          <a:lstStyle/>
          <a:p>
            <a:r>
              <a:rPr lang="zh-CN" altLang="en-US" dirty="0"/>
              <a:t>丹尼斯</a:t>
            </a:r>
            <a:r>
              <a:rPr lang="en-US" altLang="zh-CN" dirty="0"/>
              <a:t>·</a:t>
            </a:r>
            <a:r>
              <a:rPr lang="zh-CN" altLang="en-US" dirty="0"/>
              <a:t>里奇 </a:t>
            </a:r>
          </a:p>
          <a:p>
            <a:r>
              <a:rPr lang="en-US" altLang="zh-CN" dirty="0"/>
              <a:t>C</a:t>
            </a:r>
            <a:r>
              <a:rPr lang="zh-CN" altLang="en-US" dirty="0"/>
              <a:t>语言之父</a:t>
            </a:r>
            <a:endParaRPr lang="en-US" altLang="zh-CN" dirty="0"/>
          </a:p>
          <a:p>
            <a:r>
              <a:rPr lang="en-US" altLang="zh-CN" dirty="0"/>
              <a:t>UNIX</a:t>
            </a:r>
            <a:r>
              <a:rPr lang="zh-CN" altLang="en-US" dirty="0"/>
              <a:t>之父</a:t>
            </a:r>
          </a:p>
        </p:txBody>
      </p:sp>
    </p:spTree>
    <p:extLst>
      <p:ext uri="{BB962C8B-B14F-4D97-AF65-F5344CB8AC3E}">
        <p14:creationId xmlns:p14="http://schemas.microsoft.com/office/powerpoint/2010/main" val="283709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高级语言的发展</a:t>
            </a:r>
          </a:p>
        </p:txBody>
      </p:sp>
      <p:sp>
        <p:nvSpPr>
          <p:cNvPr id="4" name="MH_Other_5"/>
          <p:cNvSpPr/>
          <p:nvPr>
            <p:custDataLst>
              <p:tags r:id="rId1"/>
            </p:custDataLst>
          </p:nvPr>
        </p:nvSpPr>
        <p:spPr>
          <a:xfrm>
            <a:off x="2878138" y="1130630"/>
            <a:ext cx="1065212" cy="1065213"/>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20204" pitchFamily="34" charset="0"/>
              <a:ea typeface="黑体" panose="02010609060101010101" pitchFamily="49" charset="-122"/>
            </a:endParaRPr>
          </a:p>
        </p:txBody>
      </p:sp>
      <p:sp>
        <p:nvSpPr>
          <p:cNvPr id="5" name="MH_Other_1"/>
          <p:cNvSpPr/>
          <p:nvPr>
            <p:custDataLst>
              <p:tags r:id="rId2"/>
            </p:custDataLst>
          </p:nvPr>
        </p:nvSpPr>
        <p:spPr>
          <a:xfrm flipH="1" flipV="1">
            <a:off x="3951288" y="3111829"/>
            <a:ext cx="1262062" cy="579438"/>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20204" pitchFamily="34" charset="0"/>
              <a:ea typeface="黑体" panose="02010609060101010101" pitchFamily="49" charset="-122"/>
            </a:endParaRPr>
          </a:p>
        </p:txBody>
      </p:sp>
      <p:sp>
        <p:nvSpPr>
          <p:cNvPr id="6" name="MH_Other_2"/>
          <p:cNvSpPr/>
          <p:nvPr>
            <p:custDataLst>
              <p:tags r:id="rId3"/>
            </p:custDataLst>
          </p:nvPr>
        </p:nvSpPr>
        <p:spPr>
          <a:xfrm flipV="1">
            <a:off x="3367088" y="2167267"/>
            <a:ext cx="1262062" cy="577850"/>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20204" pitchFamily="34" charset="0"/>
              <a:ea typeface="黑体" panose="02010609060101010101" pitchFamily="49" charset="-122"/>
            </a:endParaRPr>
          </a:p>
        </p:txBody>
      </p:sp>
      <p:sp>
        <p:nvSpPr>
          <p:cNvPr id="7" name="MH_Other_3"/>
          <p:cNvSpPr/>
          <p:nvPr>
            <p:custDataLst>
              <p:tags r:id="rId4"/>
            </p:custDataLst>
          </p:nvPr>
        </p:nvSpPr>
        <p:spPr>
          <a:xfrm>
            <a:off x="4629150" y="2084717"/>
            <a:ext cx="1066800" cy="1066800"/>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20204" pitchFamily="34" charset="0"/>
              <a:ea typeface="黑体" panose="02010609060101010101" pitchFamily="49" charset="-122"/>
            </a:endParaRPr>
          </a:p>
        </p:txBody>
      </p:sp>
      <p:sp>
        <p:nvSpPr>
          <p:cNvPr id="8" name="MH_Other_4"/>
          <p:cNvSpPr/>
          <p:nvPr>
            <p:custDataLst>
              <p:tags r:id="rId5"/>
            </p:custDataLst>
          </p:nvPr>
        </p:nvSpPr>
        <p:spPr>
          <a:xfrm>
            <a:off x="2972270" y="1227785"/>
            <a:ext cx="877670" cy="877671"/>
          </a:xfrm>
          <a:prstGeom prst="ellipse">
            <a:avLst/>
          </a:prstGeom>
          <a:solidFill>
            <a:schemeClr val="accent2"/>
          </a:solidFill>
          <a:ln>
            <a:noFill/>
          </a:ln>
          <a:effectLst>
            <a:innerShdw dist="76200" dir="135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b="1" dirty="0">
                <a:solidFill>
                  <a:srgbClr val="FFFFFF"/>
                </a:solidFill>
                <a:latin typeface="Agency FB" panose="020B0503020202020204" pitchFamily="34" charset="0"/>
                <a:ea typeface="黑体" panose="02010609060101010101" pitchFamily="49" charset="-122"/>
              </a:rPr>
              <a:t>01</a:t>
            </a:r>
            <a:endParaRPr lang="zh-CN" altLang="en-US" sz="3600" b="1" dirty="0">
              <a:solidFill>
                <a:srgbClr val="FFFFFF"/>
              </a:solidFill>
              <a:latin typeface="Agency FB" panose="020B0503020202020204" pitchFamily="34" charset="0"/>
              <a:ea typeface="黑体" panose="02010609060101010101" pitchFamily="49" charset="-122"/>
            </a:endParaRPr>
          </a:p>
        </p:txBody>
      </p:sp>
      <p:sp>
        <p:nvSpPr>
          <p:cNvPr id="9" name="MH_Other_6"/>
          <p:cNvSpPr/>
          <p:nvPr>
            <p:custDataLst>
              <p:tags r:id="rId6"/>
            </p:custDataLst>
          </p:nvPr>
        </p:nvSpPr>
        <p:spPr>
          <a:xfrm>
            <a:off x="4734143" y="2195843"/>
            <a:ext cx="877670" cy="877671"/>
          </a:xfrm>
          <a:prstGeom prst="ellipse">
            <a:avLst/>
          </a:prstGeom>
          <a:solidFill>
            <a:schemeClr val="accent1"/>
          </a:solidFill>
          <a:ln>
            <a:noFill/>
          </a:ln>
          <a:effectLst>
            <a:innerShdw dist="76200" dir="135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b="1" dirty="0">
                <a:solidFill>
                  <a:srgbClr val="FFFFFF"/>
                </a:solidFill>
                <a:latin typeface="Agency FB" panose="020B0503020202020204" pitchFamily="34" charset="0"/>
                <a:ea typeface="黑体" panose="02010609060101010101" pitchFamily="49" charset="-122"/>
              </a:rPr>
              <a:t>02</a:t>
            </a:r>
            <a:endParaRPr lang="zh-CN" altLang="en-US" sz="3600" b="1" dirty="0">
              <a:solidFill>
                <a:srgbClr val="FFFFFF"/>
              </a:solidFill>
              <a:latin typeface="Agency FB" panose="020B0503020202020204" pitchFamily="34" charset="0"/>
              <a:ea typeface="黑体" panose="02010609060101010101" pitchFamily="49" charset="-122"/>
            </a:endParaRPr>
          </a:p>
        </p:txBody>
      </p:sp>
      <p:sp>
        <p:nvSpPr>
          <p:cNvPr id="10" name="MH_Other_7"/>
          <p:cNvSpPr/>
          <p:nvPr>
            <p:custDataLst>
              <p:tags r:id="rId7"/>
            </p:custDataLst>
          </p:nvPr>
        </p:nvSpPr>
        <p:spPr>
          <a:xfrm flipH="1">
            <a:off x="2884488" y="3040392"/>
            <a:ext cx="1066800" cy="1066800"/>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20204" pitchFamily="34" charset="0"/>
              <a:ea typeface="黑体" panose="02010609060101010101" pitchFamily="49" charset="-122"/>
            </a:endParaRPr>
          </a:p>
        </p:txBody>
      </p:sp>
      <p:sp>
        <p:nvSpPr>
          <p:cNvPr id="11" name="MH_Other_8"/>
          <p:cNvSpPr/>
          <p:nvPr>
            <p:custDataLst>
              <p:tags r:id="rId8"/>
            </p:custDataLst>
          </p:nvPr>
        </p:nvSpPr>
        <p:spPr>
          <a:xfrm>
            <a:off x="2979417" y="3134919"/>
            <a:ext cx="877670" cy="877671"/>
          </a:xfrm>
          <a:prstGeom prst="ellipse">
            <a:avLst/>
          </a:prstGeom>
          <a:solidFill>
            <a:schemeClr val="accent3"/>
          </a:solidFill>
          <a:ln>
            <a:noFill/>
          </a:ln>
          <a:effectLst>
            <a:innerShdw dist="76200" dir="135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b="1">
                <a:solidFill>
                  <a:srgbClr val="FFFFFF"/>
                </a:solidFill>
                <a:latin typeface="Agency FB" panose="020B0503020202020204" pitchFamily="34" charset="0"/>
                <a:ea typeface="黑体" panose="02010609060101010101" pitchFamily="49" charset="-122"/>
              </a:rPr>
              <a:t>03</a:t>
            </a:r>
            <a:endParaRPr lang="zh-CN" altLang="en-US" sz="3600" b="1">
              <a:solidFill>
                <a:srgbClr val="FFFFFF"/>
              </a:solidFill>
              <a:latin typeface="Agency FB" panose="020B0503020202020204" pitchFamily="34" charset="0"/>
              <a:ea typeface="黑体" panose="02010609060101010101" pitchFamily="49" charset="-122"/>
            </a:endParaRPr>
          </a:p>
        </p:txBody>
      </p:sp>
      <p:sp>
        <p:nvSpPr>
          <p:cNvPr id="12" name="MH_SubTitle_1"/>
          <p:cNvSpPr>
            <a:spLocks noChangeArrowheads="1"/>
          </p:cNvSpPr>
          <p:nvPr>
            <p:custDataLst>
              <p:tags r:id="rId9"/>
            </p:custDataLst>
          </p:nvPr>
        </p:nvSpPr>
        <p:spPr bwMode="auto">
          <a:xfrm flipH="1">
            <a:off x="0" y="1490993"/>
            <a:ext cx="2782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dirty="0">
                <a:solidFill>
                  <a:schemeClr val="accent1"/>
                </a:solidFill>
                <a:latin typeface="微软雅黑" panose="020B0503020204020204" pitchFamily="34" charset="-122"/>
                <a:ea typeface="微软雅黑" panose="020B0503020204020204" pitchFamily="34" charset="-122"/>
              </a:rPr>
              <a:t>非结构化的语言</a:t>
            </a:r>
            <a:endParaRPr lang="en-US" altLang="zh-CN" sz="2000" b="1" dirty="0">
              <a:solidFill>
                <a:schemeClr val="accent1"/>
              </a:solidFill>
              <a:latin typeface="微软雅黑" panose="020B0503020204020204" pitchFamily="34" charset="-122"/>
              <a:ea typeface="微软雅黑" panose="020B0503020204020204" pitchFamily="34" charset="-122"/>
            </a:endParaRPr>
          </a:p>
        </p:txBody>
      </p:sp>
      <p:sp>
        <p:nvSpPr>
          <p:cNvPr id="13" name="MH_Text_2"/>
          <p:cNvSpPr/>
          <p:nvPr>
            <p:custDataLst>
              <p:tags r:id="rId10"/>
            </p:custDataLst>
          </p:nvPr>
        </p:nvSpPr>
        <p:spPr>
          <a:xfrm>
            <a:off x="5853112" y="2846717"/>
            <a:ext cx="4814059" cy="3083566"/>
          </a:xfrm>
          <a:prstGeom prst="rect">
            <a:avLst/>
          </a:prstGeom>
        </p:spPr>
        <p:txBody>
          <a:bodyPr/>
          <a:lstStyle/>
          <a:p>
            <a:pPr>
              <a:lnSpc>
                <a:spcPct val="130000"/>
              </a:lnSpc>
              <a:defRPr/>
            </a:pPr>
            <a:r>
              <a:rPr lang="zh-CN" altLang="en-US" sz="1600" dirty="0">
                <a:solidFill>
                  <a:schemeClr val="tx1">
                    <a:lumMod val="65000"/>
                    <a:lumOff val="35000"/>
                  </a:schemeClr>
                </a:solidFill>
              </a:rPr>
              <a:t>规定：</a:t>
            </a:r>
            <a:endParaRPr lang="en-US" altLang="zh-CN" sz="1600" dirty="0">
              <a:solidFill>
                <a:schemeClr val="tx1">
                  <a:lumMod val="65000"/>
                  <a:lumOff val="35000"/>
                </a:schemeClr>
              </a:solidFill>
            </a:endParaRPr>
          </a:p>
          <a:p>
            <a:pPr>
              <a:lnSpc>
                <a:spcPct val="130000"/>
              </a:lnSpc>
              <a:defRPr/>
            </a:pPr>
            <a:r>
              <a:rPr lang="zh-CN" altLang="en-US" sz="1600" dirty="0">
                <a:solidFill>
                  <a:schemeClr val="tx1">
                    <a:lumMod val="65000"/>
                    <a:lumOff val="35000"/>
                  </a:schemeClr>
                </a:solidFill>
              </a:rPr>
              <a:t>程序必须由具有良好特性的基本结构</a:t>
            </a:r>
            <a:endParaRPr lang="en-US" altLang="zh-CN" sz="1600" dirty="0">
              <a:solidFill>
                <a:schemeClr val="tx1">
                  <a:lumMod val="65000"/>
                  <a:lumOff val="35000"/>
                </a:schemeClr>
              </a:solidFill>
            </a:endParaRPr>
          </a:p>
          <a:p>
            <a:pPr>
              <a:lnSpc>
                <a:spcPct val="130000"/>
              </a:lnSpc>
              <a:defRPr/>
            </a:pPr>
            <a:r>
              <a:rPr lang="zh-CN" altLang="en-US" sz="1600" dirty="0">
                <a:solidFill>
                  <a:schemeClr val="tx1">
                    <a:lumMod val="65000"/>
                    <a:lumOff val="35000"/>
                  </a:schemeClr>
                </a:solidFill>
              </a:rPr>
              <a:t>        顺序结构、选择结构、循环结构</a:t>
            </a:r>
            <a:endParaRPr lang="en-US" altLang="zh-CN" sz="1600" dirty="0">
              <a:solidFill>
                <a:schemeClr val="tx1">
                  <a:lumMod val="65000"/>
                  <a:lumOff val="35000"/>
                </a:schemeClr>
              </a:solidFill>
            </a:endParaRPr>
          </a:p>
          <a:p>
            <a:pPr>
              <a:lnSpc>
                <a:spcPct val="130000"/>
              </a:lnSpc>
              <a:defRPr/>
            </a:pPr>
            <a:endParaRPr lang="en-US" altLang="zh-CN" sz="1600" dirty="0">
              <a:solidFill>
                <a:schemeClr val="tx1">
                  <a:lumMod val="65000"/>
                  <a:lumOff val="35000"/>
                </a:schemeClr>
              </a:solidFill>
            </a:endParaRPr>
          </a:p>
          <a:p>
            <a:pPr>
              <a:lnSpc>
                <a:spcPct val="130000"/>
              </a:lnSpc>
              <a:defRPr/>
            </a:pPr>
            <a:r>
              <a:rPr lang="zh-CN" altLang="en-US" sz="1600" dirty="0">
                <a:solidFill>
                  <a:schemeClr val="tx1">
                    <a:lumMod val="65000"/>
                    <a:lumOff val="35000"/>
                  </a:schemeClr>
                </a:solidFill>
              </a:rPr>
              <a:t>程序中的流程不允许随意跳转，程序总是由上而下执行各个基本结构。</a:t>
            </a:r>
            <a:endParaRPr lang="en-US" altLang="zh-CN" sz="1600" dirty="0">
              <a:solidFill>
                <a:schemeClr val="tx1">
                  <a:lumMod val="65000"/>
                  <a:lumOff val="35000"/>
                </a:schemeClr>
              </a:solidFill>
            </a:endParaRPr>
          </a:p>
          <a:p>
            <a:pPr>
              <a:lnSpc>
                <a:spcPct val="130000"/>
              </a:lnSpc>
              <a:defRPr/>
            </a:pPr>
            <a:endParaRPr lang="en-US" altLang="zh-CN" sz="1600" dirty="0">
              <a:solidFill>
                <a:schemeClr val="tx1">
                  <a:lumMod val="65000"/>
                  <a:lumOff val="35000"/>
                </a:schemeClr>
              </a:solidFill>
            </a:endParaRPr>
          </a:p>
          <a:p>
            <a:pPr>
              <a:lnSpc>
                <a:spcPct val="130000"/>
              </a:lnSpc>
              <a:defRPr/>
            </a:pPr>
            <a:r>
              <a:rPr lang="zh-CN" altLang="en-US" sz="1600" dirty="0">
                <a:solidFill>
                  <a:schemeClr val="tx1">
                    <a:lumMod val="65000"/>
                    <a:lumOff val="35000"/>
                  </a:schemeClr>
                </a:solidFill>
              </a:rPr>
              <a:t>特点：</a:t>
            </a:r>
            <a:endParaRPr lang="en-US" altLang="zh-CN" sz="1600" dirty="0">
              <a:solidFill>
                <a:schemeClr val="tx1">
                  <a:lumMod val="65000"/>
                  <a:lumOff val="35000"/>
                </a:schemeClr>
              </a:solidFill>
            </a:endParaRPr>
          </a:p>
          <a:p>
            <a:pPr>
              <a:lnSpc>
                <a:spcPct val="130000"/>
              </a:lnSpc>
              <a:defRPr/>
            </a:pPr>
            <a:r>
              <a:rPr lang="zh-CN" altLang="en-US" sz="1600" dirty="0">
                <a:solidFill>
                  <a:schemeClr val="tx1">
                    <a:lumMod val="65000"/>
                    <a:lumOff val="35000"/>
                  </a:schemeClr>
                </a:solidFill>
              </a:rPr>
              <a:t>程序结构清晰，易于编写、阅读和维护。</a:t>
            </a:r>
            <a:endParaRPr lang="en-US" altLang="zh-CN" sz="1600" dirty="0">
              <a:solidFill>
                <a:schemeClr val="tx1">
                  <a:lumMod val="65000"/>
                  <a:lumOff val="35000"/>
                </a:schemeClr>
              </a:solidFill>
            </a:endParaRPr>
          </a:p>
        </p:txBody>
      </p:sp>
      <p:sp>
        <p:nvSpPr>
          <p:cNvPr id="14" name="MH_SubTitle_3"/>
          <p:cNvSpPr>
            <a:spLocks noChangeArrowheads="1"/>
          </p:cNvSpPr>
          <p:nvPr>
            <p:custDataLst>
              <p:tags r:id="rId11"/>
            </p:custDataLst>
          </p:nvPr>
        </p:nvSpPr>
        <p:spPr bwMode="auto">
          <a:xfrm flipH="1">
            <a:off x="41276" y="3365830"/>
            <a:ext cx="27844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dirty="0">
                <a:solidFill>
                  <a:schemeClr val="accent1"/>
                </a:solidFill>
                <a:latin typeface="微软雅黑" panose="020B0503020204020204" pitchFamily="34" charset="-122"/>
                <a:ea typeface="微软雅黑" panose="020B0503020204020204" pitchFamily="34" charset="-122"/>
              </a:rPr>
              <a:t>面向对象的语言</a:t>
            </a:r>
            <a:endParaRPr lang="en-US" altLang="zh-CN" sz="2000" b="1" dirty="0">
              <a:solidFill>
                <a:schemeClr val="accent1"/>
              </a:solidFill>
              <a:latin typeface="微软雅黑" panose="020B0503020204020204" pitchFamily="34" charset="-122"/>
              <a:ea typeface="微软雅黑" panose="020B0503020204020204" pitchFamily="34" charset="-122"/>
            </a:endParaRPr>
          </a:p>
        </p:txBody>
      </p:sp>
      <p:sp>
        <p:nvSpPr>
          <p:cNvPr id="15" name="MH_SubTitle_2"/>
          <p:cNvSpPr>
            <a:spLocks noChangeArrowheads="1"/>
          </p:cNvSpPr>
          <p:nvPr>
            <p:custDataLst>
              <p:tags r:id="rId12"/>
            </p:custDataLst>
          </p:nvPr>
        </p:nvSpPr>
        <p:spPr bwMode="auto">
          <a:xfrm>
            <a:off x="5853113" y="2421268"/>
            <a:ext cx="27813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accent1"/>
                </a:solidFill>
                <a:latin typeface="微软雅黑" panose="020B0503020204020204" pitchFamily="34" charset="-122"/>
                <a:ea typeface="微软雅黑" panose="020B0503020204020204" pitchFamily="34" charset="-122"/>
              </a:rPr>
              <a:t>结构化语言</a:t>
            </a:r>
            <a:endParaRPr lang="en-US" altLang="zh-CN" sz="2000"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0395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0363E-5DBE-4F6A-9A9F-A6BB9069F7F6}"/>
              </a:ext>
            </a:extLst>
          </p:cNvPr>
          <p:cNvSpPr>
            <a:spLocks noGrp="1"/>
          </p:cNvSpPr>
          <p:nvPr>
            <p:ph type="title"/>
          </p:nvPr>
        </p:nvSpPr>
        <p:spPr/>
        <p:txBody>
          <a:bodyPr/>
          <a:lstStyle/>
          <a:p>
            <a:r>
              <a:rPr lang="zh-CN" altLang="en-US" dirty="0"/>
              <a:t>主要内容</a:t>
            </a:r>
          </a:p>
        </p:txBody>
      </p:sp>
      <p:sp>
        <p:nvSpPr>
          <p:cNvPr id="4" name="灯片编号占位符 3">
            <a:extLst>
              <a:ext uri="{FF2B5EF4-FFF2-40B4-BE49-F238E27FC236}">
                <a16:creationId xmlns:a16="http://schemas.microsoft.com/office/drawing/2014/main" id="{18E3BC43-9356-4AE1-BF4A-E60BEFA0D8EA}"/>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grpSp>
        <p:nvGrpSpPr>
          <p:cNvPr id="5" name="#4642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FDE1187-7713-4A94-92FE-6D7DED8B8FAD}"/>
              </a:ext>
            </a:extLst>
          </p:cNvPr>
          <p:cNvGrpSpPr>
            <a:grpSpLocks noChangeAspect="1"/>
          </p:cNvGrpSpPr>
          <p:nvPr>
            <p:custDataLst>
              <p:tags r:id="rId2"/>
            </p:custDataLst>
          </p:nvPr>
        </p:nvGrpSpPr>
        <p:grpSpPr>
          <a:xfrm>
            <a:off x="737510" y="1572623"/>
            <a:ext cx="9464888" cy="2257180"/>
            <a:chOff x="1569614" y="2532743"/>
            <a:chExt cx="9464888" cy="2257180"/>
          </a:xfrm>
        </p:grpSpPr>
        <p:grpSp>
          <p:nvGrpSpPr>
            <p:cNvPr id="6" name="ïṩliḋè">
              <a:extLst>
                <a:ext uri="{FF2B5EF4-FFF2-40B4-BE49-F238E27FC236}">
                  <a16:creationId xmlns:a16="http://schemas.microsoft.com/office/drawing/2014/main" id="{6BC957CE-AE9D-4352-B141-21B45D6326C4}"/>
                </a:ext>
              </a:extLst>
            </p:cNvPr>
            <p:cNvGrpSpPr/>
            <p:nvPr/>
          </p:nvGrpSpPr>
          <p:grpSpPr>
            <a:xfrm>
              <a:off x="1569614" y="2532743"/>
              <a:ext cx="4467889" cy="896257"/>
              <a:chOff x="1519071" y="2078755"/>
              <a:chExt cx="4467889" cy="896257"/>
            </a:xfrm>
          </p:grpSpPr>
          <p:sp>
            <p:nvSpPr>
              <p:cNvPr id="22" name="ïS1îdê">
                <a:extLst>
                  <a:ext uri="{FF2B5EF4-FFF2-40B4-BE49-F238E27FC236}">
                    <a16:creationId xmlns:a16="http://schemas.microsoft.com/office/drawing/2014/main" id="{C1213019-0015-496B-B36B-D8B04122E333}"/>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400" b="1">
                  <a:solidFill>
                    <a:schemeClr val="tx1">
                      <a:lumMod val="85000"/>
                      <a:lumOff val="15000"/>
                    </a:schemeClr>
                  </a:solidFill>
                </a:endParaRPr>
              </a:p>
            </p:txBody>
          </p:sp>
          <p:sp>
            <p:nvSpPr>
              <p:cNvPr id="23" name="islîḓê">
                <a:extLst>
                  <a:ext uri="{FF2B5EF4-FFF2-40B4-BE49-F238E27FC236}">
                    <a16:creationId xmlns:a16="http://schemas.microsoft.com/office/drawing/2014/main" id="{08DF7571-BCFD-4026-851D-AE0F4464B959}"/>
                  </a:ext>
                </a:extLst>
              </p:cNvPr>
              <p:cNvSpPr txBox="1"/>
              <p:nvPr/>
            </p:nvSpPr>
            <p:spPr>
              <a:xfrm>
                <a:off x="1804796" y="2078755"/>
                <a:ext cx="771365" cy="628955"/>
              </a:xfrm>
              <a:prstGeom prst="rect">
                <a:avLst/>
              </a:prstGeom>
              <a:noFill/>
            </p:spPr>
            <p:txBody>
              <a:bodyPr wrap="none" rtlCol="0">
                <a:spAutoFit/>
              </a:bodyPr>
              <a:lstStyle/>
              <a:p>
                <a:pPr algn="ctr">
                  <a:lnSpc>
                    <a:spcPct val="120000"/>
                  </a:lnSpc>
                </a:pPr>
                <a:r>
                  <a:rPr lang="en-US" altLang="zh-CN" sz="3200" i="1">
                    <a:solidFill>
                      <a:schemeClr val="accent1"/>
                    </a:solidFill>
                  </a:rPr>
                  <a:t>0</a:t>
                </a:r>
                <a:r>
                  <a:rPr lang="en-US" altLang="zh-CN" sz="500" i="1">
                    <a:solidFill>
                      <a:schemeClr val="accent1"/>
                    </a:solidFill>
                  </a:rPr>
                  <a:t> </a:t>
                </a:r>
                <a:r>
                  <a:rPr lang="en-US" altLang="zh-CN" sz="3200" i="1">
                    <a:solidFill>
                      <a:schemeClr val="accent1"/>
                    </a:solidFill>
                  </a:rPr>
                  <a:t>1</a:t>
                </a:r>
                <a:r>
                  <a:rPr lang="en-US" altLang="zh-CN" sz="3200" i="1" dirty="0">
                    <a:solidFill>
                      <a:schemeClr val="accent1"/>
                    </a:solidFill>
                  </a:rPr>
                  <a:t>.</a:t>
                </a:r>
              </a:p>
            </p:txBody>
          </p:sp>
          <p:sp>
            <p:nvSpPr>
              <p:cNvPr id="24" name="îŝḷiďè">
                <a:extLst>
                  <a:ext uri="{FF2B5EF4-FFF2-40B4-BE49-F238E27FC236}">
                    <a16:creationId xmlns:a16="http://schemas.microsoft.com/office/drawing/2014/main" id="{534F6750-DD75-4A54-9A7F-99C9F81E9784}"/>
                  </a:ext>
                </a:extLst>
              </p:cNvPr>
              <p:cNvSpPr txBox="1"/>
              <p:nvPr/>
            </p:nvSpPr>
            <p:spPr>
              <a:xfrm>
                <a:off x="2417863" y="2487450"/>
                <a:ext cx="3569097" cy="396134"/>
              </a:xfrm>
              <a:prstGeom prst="rect">
                <a:avLst/>
              </a:prstGeom>
              <a:noFill/>
            </p:spPr>
            <p:txBody>
              <a:bodyPr wrap="square" rtlCol="0">
                <a:spAutoFit/>
              </a:bodyPr>
              <a:lstStyle/>
              <a:p>
                <a:pPr>
                  <a:lnSpc>
                    <a:spcPct val="120000"/>
                  </a:lnSpc>
                </a:pPr>
                <a:r>
                  <a:rPr lang="zh-CN" altLang="en-US" dirty="0">
                    <a:solidFill>
                      <a:schemeClr val="bg1">
                        <a:lumMod val="50000"/>
                      </a:schemeClr>
                    </a:solidFill>
                  </a:rPr>
                  <a:t>计算机语言及</a:t>
                </a:r>
                <a:r>
                  <a:rPr lang="en-US" altLang="zh-CN" dirty="0">
                    <a:solidFill>
                      <a:schemeClr val="bg1">
                        <a:lumMod val="50000"/>
                      </a:schemeClr>
                    </a:solidFill>
                  </a:rPr>
                  <a:t>C</a:t>
                </a:r>
                <a:r>
                  <a:rPr lang="zh-CN" altLang="en-US" dirty="0">
                    <a:solidFill>
                      <a:schemeClr val="bg1">
                        <a:lumMod val="50000"/>
                      </a:schemeClr>
                    </a:solidFill>
                  </a:rPr>
                  <a:t>语言</a:t>
                </a:r>
              </a:p>
            </p:txBody>
          </p:sp>
          <p:cxnSp>
            <p:nvCxnSpPr>
              <p:cNvPr id="25" name="直接连接符 24">
                <a:extLst>
                  <a:ext uri="{FF2B5EF4-FFF2-40B4-BE49-F238E27FC236}">
                    <a16:creationId xmlns:a16="http://schemas.microsoft.com/office/drawing/2014/main" id="{294F265B-33A6-4FC3-A7EA-68395148ADDC}"/>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îṥľíḍè">
              <a:extLst>
                <a:ext uri="{FF2B5EF4-FFF2-40B4-BE49-F238E27FC236}">
                  <a16:creationId xmlns:a16="http://schemas.microsoft.com/office/drawing/2014/main" id="{78542141-8B22-4546-9C17-83582C2C98D5}"/>
                </a:ext>
              </a:extLst>
            </p:cNvPr>
            <p:cNvGrpSpPr/>
            <p:nvPr/>
          </p:nvGrpSpPr>
          <p:grpSpPr>
            <a:xfrm>
              <a:off x="6408314" y="2532743"/>
              <a:ext cx="4584882" cy="896257"/>
              <a:chOff x="1519071" y="2078755"/>
              <a:chExt cx="4584882" cy="896257"/>
            </a:xfrm>
          </p:grpSpPr>
          <p:sp>
            <p:nvSpPr>
              <p:cNvPr id="18" name="ïŝļidè">
                <a:extLst>
                  <a:ext uri="{FF2B5EF4-FFF2-40B4-BE49-F238E27FC236}">
                    <a16:creationId xmlns:a16="http://schemas.microsoft.com/office/drawing/2014/main" id="{B0C89259-942E-4076-BCD9-4D49386EFE66}"/>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400" b="1">
                  <a:solidFill>
                    <a:schemeClr val="tx1">
                      <a:lumMod val="85000"/>
                      <a:lumOff val="15000"/>
                    </a:schemeClr>
                  </a:solidFill>
                </a:endParaRPr>
              </a:p>
            </p:txBody>
          </p:sp>
          <p:sp>
            <p:nvSpPr>
              <p:cNvPr id="19" name="ïşḻîḋe">
                <a:extLst>
                  <a:ext uri="{FF2B5EF4-FFF2-40B4-BE49-F238E27FC236}">
                    <a16:creationId xmlns:a16="http://schemas.microsoft.com/office/drawing/2014/main" id="{A7049511-C306-484F-9BA0-6B1260AC4C74}"/>
                  </a:ext>
                </a:extLst>
              </p:cNvPr>
              <p:cNvSpPr txBox="1"/>
              <p:nvPr/>
            </p:nvSpPr>
            <p:spPr>
              <a:xfrm>
                <a:off x="1804797" y="2078755"/>
                <a:ext cx="771365" cy="628955"/>
              </a:xfrm>
              <a:prstGeom prst="rect">
                <a:avLst/>
              </a:prstGeom>
              <a:noFill/>
            </p:spPr>
            <p:txBody>
              <a:bodyPr wrap="none" rtlCol="0">
                <a:spAutoFit/>
              </a:bodyPr>
              <a:lstStyle/>
              <a:p>
                <a:pPr algn="ctr">
                  <a:lnSpc>
                    <a:spcPct val="120000"/>
                  </a:lnSpc>
                </a:pPr>
                <a:r>
                  <a:rPr lang="en-US" altLang="zh-CN" sz="3200" i="1">
                    <a:solidFill>
                      <a:schemeClr val="accent1"/>
                    </a:solidFill>
                  </a:rPr>
                  <a:t>0</a:t>
                </a:r>
                <a:r>
                  <a:rPr lang="en-US" altLang="zh-CN" sz="500" i="1">
                    <a:solidFill>
                      <a:schemeClr val="accent1"/>
                    </a:solidFill>
                  </a:rPr>
                  <a:t> </a:t>
                </a:r>
                <a:r>
                  <a:rPr lang="en-US" altLang="zh-CN" sz="3200" i="1">
                    <a:solidFill>
                      <a:schemeClr val="accent1"/>
                    </a:solidFill>
                  </a:rPr>
                  <a:t>2</a:t>
                </a:r>
                <a:r>
                  <a:rPr lang="en-US" altLang="zh-CN" sz="3200" i="1" dirty="0">
                    <a:solidFill>
                      <a:schemeClr val="accent1"/>
                    </a:solidFill>
                  </a:rPr>
                  <a:t>.</a:t>
                </a:r>
              </a:p>
            </p:txBody>
          </p:sp>
          <p:sp>
            <p:nvSpPr>
              <p:cNvPr id="20" name="íşḻîḓe">
                <a:extLst>
                  <a:ext uri="{FF2B5EF4-FFF2-40B4-BE49-F238E27FC236}">
                    <a16:creationId xmlns:a16="http://schemas.microsoft.com/office/drawing/2014/main" id="{54447167-E3A2-4888-A410-F5890CBBF9A1}"/>
                  </a:ext>
                </a:extLst>
              </p:cNvPr>
              <p:cNvSpPr txBox="1"/>
              <p:nvPr/>
            </p:nvSpPr>
            <p:spPr>
              <a:xfrm>
                <a:off x="2534856" y="2487450"/>
                <a:ext cx="3569097" cy="396134"/>
              </a:xfrm>
              <a:prstGeom prst="rect">
                <a:avLst/>
              </a:prstGeom>
              <a:noFill/>
            </p:spPr>
            <p:txBody>
              <a:bodyPr wrap="square" rtlCol="0">
                <a:spAutoFit/>
              </a:bodyPr>
              <a:lstStyle/>
              <a:p>
                <a:pPr>
                  <a:lnSpc>
                    <a:spcPct val="120000"/>
                  </a:lnSpc>
                </a:pPr>
                <a:r>
                  <a:rPr lang="zh-CN" altLang="en-US" dirty="0">
                    <a:solidFill>
                      <a:schemeClr val="bg1">
                        <a:lumMod val="50000"/>
                      </a:schemeClr>
                    </a:solidFill>
                  </a:rPr>
                  <a:t>最简单的</a:t>
                </a:r>
                <a:r>
                  <a:rPr lang="en-US" altLang="zh-CN" dirty="0">
                    <a:solidFill>
                      <a:schemeClr val="bg1">
                        <a:lumMod val="50000"/>
                      </a:schemeClr>
                    </a:solidFill>
                  </a:rPr>
                  <a:t>C</a:t>
                </a:r>
                <a:r>
                  <a:rPr lang="zh-CN" altLang="en-US" dirty="0">
                    <a:solidFill>
                      <a:schemeClr val="bg1">
                        <a:lumMod val="50000"/>
                      </a:schemeClr>
                    </a:solidFill>
                  </a:rPr>
                  <a:t>语言程序</a:t>
                </a:r>
              </a:p>
            </p:txBody>
          </p:sp>
          <p:cxnSp>
            <p:nvCxnSpPr>
              <p:cNvPr id="21" name="直接连接符 20">
                <a:extLst>
                  <a:ext uri="{FF2B5EF4-FFF2-40B4-BE49-F238E27FC236}">
                    <a16:creationId xmlns:a16="http://schemas.microsoft.com/office/drawing/2014/main" id="{CD565A5A-28F5-43BC-AE54-55AE4C75C2D3}"/>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is1ïḋe">
              <a:extLst>
                <a:ext uri="{FF2B5EF4-FFF2-40B4-BE49-F238E27FC236}">
                  <a16:creationId xmlns:a16="http://schemas.microsoft.com/office/drawing/2014/main" id="{3C1FC3C3-33D0-4A32-8B66-9A260EF1748D}"/>
                </a:ext>
              </a:extLst>
            </p:cNvPr>
            <p:cNvGrpSpPr/>
            <p:nvPr/>
          </p:nvGrpSpPr>
          <p:grpSpPr>
            <a:xfrm>
              <a:off x="1569614" y="3893666"/>
              <a:ext cx="4526385" cy="896257"/>
              <a:chOff x="1519071" y="2078755"/>
              <a:chExt cx="4526385" cy="896257"/>
            </a:xfrm>
          </p:grpSpPr>
          <p:sp>
            <p:nvSpPr>
              <p:cNvPr id="14" name="isḷíḍé">
                <a:extLst>
                  <a:ext uri="{FF2B5EF4-FFF2-40B4-BE49-F238E27FC236}">
                    <a16:creationId xmlns:a16="http://schemas.microsoft.com/office/drawing/2014/main" id="{06DFF901-2CAC-486B-8BF3-57A5C58BC454}"/>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400" b="1">
                  <a:solidFill>
                    <a:schemeClr val="tx1">
                      <a:lumMod val="85000"/>
                      <a:lumOff val="15000"/>
                    </a:schemeClr>
                  </a:solidFill>
                </a:endParaRPr>
              </a:p>
            </p:txBody>
          </p:sp>
          <p:sp>
            <p:nvSpPr>
              <p:cNvPr id="15" name="ïṧḷíḑé">
                <a:extLst>
                  <a:ext uri="{FF2B5EF4-FFF2-40B4-BE49-F238E27FC236}">
                    <a16:creationId xmlns:a16="http://schemas.microsoft.com/office/drawing/2014/main" id="{664969D7-A583-4B8E-B672-2F7AA3E1B643}"/>
                  </a:ext>
                </a:extLst>
              </p:cNvPr>
              <p:cNvSpPr txBox="1"/>
              <p:nvPr/>
            </p:nvSpPr>
            <p:spPr>
              <a:xfrm>
                <a:off x="1804797" y="2078755"/>
                <a:ext cx="771365" cy="628955"/>
              </a:xfrm>
              <a:prstGeom prst="rect">
                <a:avLst/>
              </a:prstGeom>
              <a:noFill/>
            </p:spPr>
            <p:txBody>
              <a:bodyPr wrap="none" rtlCol="0">
                <a:spAutoFit/>
              </a:bodyPr>
              <a:lstStyle/>
              <a:p>
                <a:pPr algn="ctr">
                  <a:lnSpc>
                    <a:spcPct val="120000"/>
                  </a:lnSpc>
                </a:pPr>
                <a:r>
                  <a:rPr lang="en-US" altLang="zh-CN" sz="3200" i="1">
                    <a:solidFill>
                      <a:schemeClr val="accent1"/>
                    </a:solidFill>
                  </a:rPr>
                  <a:t>0</a:t>
                </a:r>
                <a:r>
                  <a:rPr lang="en-US" altLang="zh-CN" sz="500" i="1">
                    <a:solidFill>
                      <a:schemeClr val="accent1"/>
                    </a:solidFill>
                  </a:rPr>
                  <a:t> </a:t>
                </a:r>
                <a:r>
                  <a:rPr lang="en-US" altLang="zh-CN" sz="3200" i="1">
                    <a:solidFill>
                      <a:schemeClr val="accent1"/>
                    </a:solidFill>
                  </a:rPr>
                  <a:t>3</a:t>
                </a:r>
                <a:r>
                  <a:rPr lang="en-US" altLang="zh-CN" sz="3200" i="1" dirty="0">
                    <a:solidFill>
                      <a:schemeClr val="accent1"/>
                    </a:solidFill>
                  </a:rPr>
                  <a:t>.</a:t>
                </a:r>
              </a:p>
            </p:txBody>
          </p:sp>
          <p:sp>
            <p:nvSpPr>
              <p:cNvPr id="16" name="iṧḻíďê">
                <a:extLst>
                  <a:ext uri="{FF2B5EF4-FFF2-40B4-BE49-F238E27FC236}">
                    <a16:creationId xmlns:a16="http://schemas.microsoft.com/office/drawing/2014/main" id="{F3AB6312-DEBA-4A56-9C0F-4741D83EDBA0}"/>
                  </a:ext>
                </a:extLst>
              </p:cNvPr>
              <p:cNvSpPr txBox="1"/>
              <p:nvPr/>
            </p:nvSpPr>
            <p:spPr>
              <a:xfrm>
                <a:off x="2476359" y="2408107"/>
                <a:ext cx="3569097" cy="396134"/>
              </a:xfrm>
              <a:prstGeom prst="rect">
                <a:avLst/>
              </a:prstGeom>
              <a:noFill/>
            </p:spPr>
            <p:txBody>
              <a:bodyPr wrap="square" rtlCol="0">
                <a:spAutoFit/>
              </a:bodyPr>
              <a:lstStyle/>
              <a:p>
                <a:pPr>
                  <a:lnSpc>
                    <a:spcPct val="120000"/>
                  </a:lnSpc>
                </a:pPr>
                <a:r>
                  <a:rPr lang="zh-CN" altLang="en-US" dirty="0">
                    <a:solidFill>
                      <a:schemeClr val="bg1">
                        <a:lumMod val="50000"/>
                      </a:schemeClr>
                    </a:solidFill>
                  </a:rPr>
                  <a:t>运行</a:t>
                </a:r>
                <a:r>
                  <a:rPr lang="en-US" altLang="zh-CN" dirty="0">
                    <a:solidFill>
                      <a:schemeClr val="bg1">
                        <a:lumMod val="50000"/>
                      </a:schemeClr>
                    </a:solidFill>
                  </a:rPr>
                  <a:t>C</a:t>
                </a:r>
                <a:r>
                  <a:rPr lang="zh-CN" altLang="en-US" dirty="0">
                    <a:solidFill>
                      <a:schemeClr val="bg1">
                        <a:lumMod val="50000"/>
                      </a:schemeClr>
                    </a:solidFill>
                  </a:rPr>
                  <a:t>程序的步骤和方法</a:t>
                </a:r>
              </a:p>
            </p:txBody>
          </p:sp>
          <p:cxnSp>
            <p:nvCxnSpPr>
              <p:cNvPr id="17" name="直接连接符 16">
                <a:extLst>
                  <a:ext uri="{FF2B5EF4-FFF2-40B4-BE49-F238E27FC236}">
                    <a16:creationId xmlns:a16="http://schemas.microsoft.com/office/drawing/2014/main" id="{7EB88692-D049-49E0-A7CC-FEEC3EAA2EC0}"/>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íṣlíḍê">
              <a:extLst>
                <a:ext uri="{FF2B5EF4-FFF2-40B4-BE49-F238E27FC236}">
                  <a16:creationId xmlns:a16="http://schemas.microsoft.com/office/drawing/2014/main" id="{85FC0E75-3D9A-40BB-A139-552FF7E7C100}"/>
                </a:ext>
              </a:extLst>
            </p:cNvPr>
            <p:cNvGrpSpPr/>
            <p:nvPr/>
          </p:nvGrpSpPr>
          <p:grpSpPr>
            <a:xfrm>
              <a:off x="6408314" y="3893666"/>
              <a:ext cx="4626188" cy="896257"/>
              <a:chOff x="1519071" y="2078755"/>
              <a:chExt cx="4626188" cy="896257"/>
            </a:xfrm>
          </p:grpSpPr>
          <p:sp>
            <p:nvSpPr>
              <p:cNvPr id="10" name="íṧḻîďe">
                <a:extLst>
                  <a:ext uri="{FF2B5EF4-FFF2-40B4-BE49-F238E27FC236}">
                    <a16:creationId xmlns:a16="http://schemas.microsoft.com/office/drawing/2014/main" id="{6FEBC59F-58E6-4091-B412-81DC8BE48DF1}"/>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400" b="1">
                  <a:solidFill>
                    <a:schemeClr val="tx1">
                      <a:lumMod val="85000"/>
                      <a:lumOff val="15000"/>
                    </a:schemeClr>
                  </a:solidFill>
                </a:endParaRPr>
              </a:p>
            </p:txBody>
          </p:sp>
          <p:sp>
            <p:nvSpPr>
              <p:cNvPr id="11" name="ïṡḻidé">
                <a:extLst>
                  <a:ext uri="{FF2B5EF4-FFF2-40B4-BE49-F238E27FC236}">
                    <a16:creationId xmlns:a16="http://schemas.microsoft.com/office/drawing/2014/main" id="{1DFA290E-F282-4108-85D7-9AA826C3E927}"/>
                  </a:ext>
                </a:extLst>
              </p:cNvPr>
              <p:cNvSpPr txBox="1"/>
              <p:nvPr/>
            </p:nvSpPr>
            <p:spPr>
              <a:xfrm>
                <a:off x="1804797" y="2078755"/>
                <a:ext cx="771365" cy="628955"/>
              </a:xfrm>
              <a:prstGeom prst="rect">
                <a:avLst/>
              </a:prstGeom>
              <a:noFill/>
            </p:spPr>
            <p:txBody>
              <a:bodyPr wrap="none" rtlCol="0">
                <a:spAutoFit/>
              </a:bodyPr>
              <a:lstStyle/>
              <a:p>
                <a:pPr algn="ctr">
                  <a:lnSpc>
                    <a:spcPct val="120000"/>
                  </a:lnSpc>
                </a:pPr>
                <a:r>
                  <a:rPr lang="en-US" altLang="zh-CN" sz="3200" i="1">
                    <a:solidFill>
                      <a:schemeClr val="accent1"/>
                    </a:solidFill>
                  </a:rPr>
                  <a:t>0</a:t>
                </a:r>
                <a:r>
                  <a:rPr lang="en-US" altLang="zh-CN" sz="500" i="1">
                    <a:solidFill>
                      <a:schemeClr val="accent1"/>
                    </a:solidFill>
                  </a:rPr>
                  <a:t> </a:t>
                </a:r>
                <a:r>
                  <a:rPr lang="en-US" altLang="zh-CN" sz="3200" i="1">
                    <a:solidFill>
                      <a:schemeClr val="accent1"/>
                    </a:solidFill>
                  </a:rPr>
                  <a:t>4</a:t>
                </a:r>
                <a:r>
                  <a:rPr lang="en-US" altLang="zh-CN" sz="3200" i="1" dirty="0">
                    <a:solidFill>
                      <a:schemeClr val="accent1"/>
                    </a:solidFill>
                  </a:rPr>
                  <a:t>.</a:t>
                </a:r>
              </a:p>
            </p:txBody>
          </p:sp>
          <p:sp>
            <p:nvSpPr>
              <p:cNvPr id="12" name="iṧḻíďé">
                <a:extLst>
                  <a:ext uri="{FF2B5EF4-FFF2-40B4-BE49-F238E27FC236}">
                    <a16:creationId xmlns:a16="http://schemas.microsoft.com/office/drawing/2014/main" id="{49223723-D398-4CDC-B39A-FB3A590F08C1}"/>
                  </a:ext>
                </a:extLst>
              </p:cNvPr>
              <p:cNvSpPr txBox="1"/>
              <p:nvPr/>
            </p:nvSpPr>
            <p:spPr>
              <a:xfrm>
                <a:off x="2576162" y="2408107"/>
                <a:ext cx="3569097" cy="396134"/>
              </a:xfrm>
              <a:prstGeom prst="rect">
                <a:avLst/>
              </a:prstGeom>
              <a:noFill/>
            </p:spPr>
            <p:txBody>
              <a:bodyPr wrap="square" rtlCol="0">
                <a:spAutoFit/>
              </a:bodyPr>
              <a:lstStyle/>
              <a:p>
                <a:pPr>
                  <a:lnSpc>
                    <a:spcPct val="120000"/>
                  </a:lnSpc>
                </a:pPr>
                <a:r>
                  <a:rPr lang="zh-CN" altLang="en-US" dirty="0">
                    <a:solidFill>
                      <a:schemeClr val="bg1">
                        <a:lumMod val="50000"/>
                      </a:schemeClr>
                    </a:solidFill>
                  </a:rPr>
                  <a:t>程序设计的任务</a:t>
                </a:r>
              </a:p>
            </p:txBody>
          </p:sp>
          <p:cxnSp>
            <p:nvCxnSpPr>
              <p:cNvPr id="13" name="直接连接符 12">
                <a:extLst>
                  <a:ext uri="{FF2B5EF4-FFF2-40B4-BE49-F238E27FC236}">
                    <a16:creationId xmlns:a16="http://schemas.microsoft.com/office/drawing/2014/main" id="{4AFF9F3D-DF6E-4BAE-89D5-EE275CAA403C}"/>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28" name="Picture 2">
            <a:extLst>
              <a:ext uri="{FF2B5EF4-FFF2-40B4-BE49-F238E27FC236}">
                <a16:creationId xmlns:a16="http://schemas.microsoft.com/office/drawing/2014/main" id="{251C2CD1-84AA-46AC-B0D2-F5F708D1B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273" y="1676323"/>
            <a:ext cx="609600" cy="609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7744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3" name="内容占位符 2"/>
          <p:cNvSpPr>
            <a:spLocks noGrp="1"/>
          </p:cNvSpPr>
          <p:nvPr>
            <p:ph idx="1"/>
          </p:nvPr>
        </p:nvSpPr>
        <p:spPr>
          <a:xfrm>
            <a:off x="838200" y="1765877"/>
            <a:ext cx="7232374" cy="589584"/>
          </a:xfrm>
        </p:spPr>
        <p:txBody>
          <a:bodyPr>
            <a:normAutofit/>
          </a:bodyPr>
          <a:lstStyle/>
          <a:p>
            <a:pPr marL="0" indent="0">
              <a:lnSpc>
                <a:spcPct val="120000"/>
              </a:lnSpc>
              <a:buNone/>
            </a:pPr>
            <a:r>
              <a:rPr lang="en-US" altLang="zh-CN" sz="2400" dirty="0">
                <a:solidFill>
                  <a:schemeClr val="accent1"/>
                </a:solidFill>
              </a:rPr>
              <a:t>【</a:t>
            </a:r>
            <a:r>
              <a:rPr lang="zh-CN" altLang="en-US" sz="2400" dirty="0">
                <a:solidFill>
                  <a:schemeClr val="accent1"/>
                </a:solidFill>
              </a:rPr>
              <a:t>例</a:t>
            </a:r>
            <a:r>
              <a:rPr lang="en-US" altLang="zh-CN" sz="2400" dirty="0">
                <a:solidFill>
                  <a:schemeClr val="accent1"/>
                </a:solidFill>
              </a:rPr>
              <a:t>1.1】</a:t>
            </a:r>
            <a:r>
              <a:rPr lang="zh-CN" altLang="en-US" sz="2400" dirty="0">
                <a:solidFill>
                  <a:schemeClr val="accent1"/>
                </a:solidFill>
              </a:rPr>
              <a:t>要求在屏幕上输出：</a:t>
            </a:r>
            <a:r>
              <a:rPr lang="en-US" altLang="zh-CN" sz="2400" dirty="0">
                <a:solidFill>
                  <a:schemeClr val="accent1"/>
                </a:solidFill>
              </a:rPr>
              <a:t>This is a C program.</a:t>
            </a:r>
          </a:p>
        </p:txBody>
      </p:sp>
      <p:sp>
        <p:nvSpPr>
          <p:cNvPr id="4" name="矩形 3"/>
          <p:cNvSpPr/>
          <p:nvPr/>
        </p:nvSpPr>
        <p:spPr>
          <a:xfrm>
            <a:off x="1060173" y="2355461"/>
            <a:ext cx="6771861" cy="400110"/>
          </a:xfrm>
          <a:prstGeom prst="rect">
            <a:avLst/>
          </a:prstGeom>
        </p:spPr>
        <p:txBody>
          <a:bodyPr wrap="square">
            <a:spAutoFit/>
          </a:bodyPr>
          <a:lstStyle/>
          <a:p>
            <a:r>
              <a:rPr lang="zh-CN" altLang="en-US" sz="2000" b="1" dirty="0"/>
              <a:t>解题思路</a:t>
            </a:r>
            <a:r>
              <a:rPr lang="en-US" altLang="zh-CN" sz="2000" b="1" dirty="0"/>
              <a:t>: </a:t>
            </a:r>
            <a:r>
              <a:rPr lang="zh-CN" altLang="en-US" sz="2000" dirty="0"/>
              <a:t>在主函数中用</a:t>
            </a:r>
            <a:r>
              <a:rPr lang="en-US" altLang="zh-CN" sz="2000" dirty="0" err="1"/>
              <a:t>printf</a:t>
            </a:r>
            <a:r>
              <a:rPr lang="zh-CN" altLang="en-US" sz="2000" dirty="0"/>
              <a:t>函数原样输出以上文字。</a:t>
            </a:r>
          </a:p>
        </p:txBody>
      </p:sp>
      <p:sp>
        <p:nvSpPr>
          <p:cNvPr id="7" name="圆角矩形 6"/>
          <p:cNvSpPr/>
          <p:nvPr/>
        </p:nvSpPr>
        <p:spPr>
          <a:xfrm>
            <a:off x="1060173" y="2945045"/>
            <a:ext cx="7010401" cy="1680814"/>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zh-CN" altLang="en-US" sz="1600" dirty="0"/>
              <a:t>#include &lt;stdio.</a:t>
            </a:r>
            <a:r>
              <a:rPr lang="zh-CN" altLang="en-US" sz="1600"/>
              <a:t>h&gt;	</a:t>
            </a:r>
            <a:r>
              <a:rPr lang="en-US" altLang="zh-CN" sz="1600"/>
              <a:t>		</a:t>
            </a:r>
            <a:r>
              <a:rPr lang="zh-CN" altLang="en-US" sz="1600">
                <a:solidFill>
                  <a:srgbClr val="008000"/>
                </a:solidFill>
              </a:rPr>
              <a:t>//</a:t>
            </a:r>
            <a:r>
              <a:rPr lang="zh-CN" altLang="en-US" sz="1600" dirty="0">
                <a:solidFill>
                  <a:srgbClr val="008000"/>
                </a:solidFill>
              </a:rPr>
              <a:t>这是编译预处理指令</a:t>
            </a:r>
          </a:p>
          <a:p>
            <a:r>
              <a:rPr lang="zh-CN" altLang="en-US" sz="1600" dirty="0"/>
              <a:t>int </a:t>
            </a:r>
            <a:r>
              <a:rPr lang="zh-CN" altLang="en-US" sz="1600"/>
              <a:t>main()			</a:t>
            </a:r>
            <a:r>
              <a:rPr lang="en-US" altLang="zh-CN" sz="1600"/>
              <a:t>	</a:t>
            </a:r>
            <a:r>
              <a:rPr lang="zh-CN" altLang="en-US" sz="1600">
                <a:solidFill>
                  <a:srgbClr val="008000"/>
                </a:solidFill>
              </a:rPr>
              <a:t>//</a:t>
            </a:r>
            <a:r>
              <a:rPr lang="zh-CN" altLang="en-US" sz="1600" dirty="0">
                <a:solidFill>
                  <a:srgbClr val="008000"/>
                </a:solidFill>
              </a:rPr>
              <a:t>定义主函数 </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函数开始的标志 </a:t>
            </a:r>
          </a:p>
          <a:p>
            <a:r>
              <a:rPr lang="zh-CN" altLang="en-US" sz="1600" dirty="0"/>
              <a:t>    </a:t>
            </a:r>
            <a:r>
              <a:rPr lang="en-US" altLang="zh-CN" sz="1600" dirty="0" err="1"/>
              <a:t>printf</a:t>
            </a:r>
            <a:r>
              <a:rPr lang="en-US" altLang="zh-CN" sz="1600" dirty="0"/>
              <a:t>("This is a C program.\n</a:t>
            </a:r>
            <a:r>
              <a:rPr lang="en-US" altLang="zh-CN" sz="1600"/>
              <a:t>")</a:t>
            </a:r>
            <a:r>
              <a:rPr lang="zh-CN" altLang="en-US" sz="1600"/>
              <a:t>;	</a:t>
            </a:r>
            <a:r>
              <a:rPr lang="zh-CN" altLang="en-US" sz="1600">
                <a:solidFill>
                  <a:srgbClr val="008000"/>
                </a:solidFill>
              </a:rPr>
              <a:t>//</a:t>
            </a:r>
            <a:r>
              <a:rPr lang="zh-CN" altLang="en-US" sz="1600" dirty="0">
                <a:solidFill>
                  <a:srgbClr val="008000"/>
                </a:solidFill>
              </a:rPr>
              <a:t>输出所指定的一行信息</a:t>
            </a:r>
            <a:r>
              <a:rPr lang="zh-CN" altLang="en-US" sz="1600" dirty="0">
                <a:solidFill>
                  <a:srgbClr val="0070C0"/>
                </a:solidFill>
              </a:rPr>
              <a:t> </a:t>
            </a:r>
          </a:p>
          <a:p>
            <a:r>
              <a:rPr lang="zh-CN" altLang="en-US" sz="1600" dirty="0"/>
              <a:t>    return </a:t>
            </a:r>
            <a:r>
              <a:rPr lang="zh-CN" altLang="en-US" sz="1600"/>
              <a:t>0;			</a:t>
            </a:r>
            <a:r>
              <a:rPr lang="zh-CN" altLang="en-US" sz="1600">
                <a:solidFill>
                  <a:srgbClr val="008000"/>
                </a:solidFill>
              </a:rPr>
              <a:t>//</a:t>
            </a:r>
            <a:r>
              <a:rPr lang="zh-CN" altLang="en-US" sz="1600" dirty="0">
                <a:solidFill>
                  <a:srgbClr val="008000"/>
                </a:solidFill>
              </a:rPr>
              <a:t>函数执行完毕时返回函数值0</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函数结束的标志</a:t>
            </a:r>
          </a:p>
        </p:txBody>
      </p:sp>
      <p:pic>
        <p:nvPicPr>
          <p:cNvPr id="8" name="图片 7"/>
          <p:cNvPicPr>
            <a:picLocks noChangeAspect="1"/>
          </p:cNvPicPr>
          <p:nvPr/>
        </p:nvPicPr>
        <p:blipFill>
          <a:blip r:embed="rId2" cstate="print"/>
          <a:stretch>
            <a:fillRect/>
          </a:stretch>
        </p:blipFill>
        <p:spPr>
          <a:xfrm>
            <a:off x="8251134" y="2966302"/>
            <a:ext cx="3657600" cy="819150"/>
          </a:xfrm>
          <a:prstGeom prst="rect">
            <a:avLst/>
          </a:prstGeom>
        </p:spPr>
      </p:pic>
    </p:spTree>
    <p:extLst>
      <p:ext uri="{BB962C8B-B14F-4D97-AF65-F5344CB8AC3E}">
        <p14:creationId xmlns:p14="http://schemas.microsoft.com/office/powerpoint/2010/main" val="3357172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7" name="圆角矩形 6"/>
          <p:cNvSpPr/>
          <p:nvPr/>
        </p:nvSpPr>
        <p:spPr>
          <a:xfrm>
            <a:off x="899490" y="1474827"/>
            <a:ext cx="7010401" cy="1680814"/>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zh-CN" altLang="en-US" sz="1600" dirty="0"/>
              <a:t>#include &lt;stdio.</a:t>
            </a:r>
            <a:r>
              <a:rPr lang="zh-CN" altLang="en-US" sz="1600"/>
              <a:t>h&gt;	</a:t>
            </a:r>
            <a:r>
              <a:rPr lang="en-US" altLang="zh-CN" sz="1600"/>
              <a:t>		</a:t>
            </a:r>
            <a:r>
              <a:rPr lang="zh-CN" altLang="en-US" sz="1600">
                <a:solidFill>
                  <a:srgbClr val="008000"/>
                </a:solidFill>
              </a:rPr>
              <a:t>//</a:t>
            </a:r>
            <a:r>
              <a:rPr lang="zh-CN" altLang="en-US" sz="1600" dirty="0">
                <a:solidFill>
                  <a:srgbClr val="008000"/>
                </a:solidFill>
              </a:rPr>
              <a:t>这是编译预处理指令</a:t>
            </a:r>
          </a:p>
          <a:p>
            <a:r>
              <a:rPr lang="zh-CN" altLang="en-US" sz="1600" dirty="0"/>
              <a:t>int </a:t>
            </a:r>
            <a:r>
              <a:rPr lang="zh-CN" altLang="en-US" sz="1600"/>
              <a:t>main()			</a:t>
            </a:r>
            <a:r>
              <a:rPr lang="en-US" altLang="zh-CN" sz="1600"/>
              <a:t>	</a:t>
            </a:r>
            <a:r>
              <a:rPr lang="zh-CN" altLang="en-US" sz="1600">
                <a:solidFill>
                  <a:srgbClr val="008000"/>
                </a:solidFill>
              </a:rPr>
              <a:t>//</a:t>
            </a:r>
            <a:r>
              <a:rPr lang="zh-CN" altLang="en-US" sz="1600" dirty="0">
                <a:solidFill>
                  <a:srgbClr val="008000"/>
                </a:solidFill>
              </a:rPr>
              <a:t>定义主函数 </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函数开始的标志 </a:t>
            </a:r>
          </a:p>
          <a:p>
            <a:r>
              <a:rPr lang="zh-CN" altLang="en-US" sz="1600" dirty="0"/>
              <a:t>    </a:t>
            </a:r>
            <a:r>
              <a:rPr lang="en-US" altLang="zh-CN" sz="1600" dirty="0" err="1"/>
              <a:t>printf</a:t>
            </a:r>
            <a:r>
              <a:rPr lang="en-US" altLang="zh-CN" sz="1600" dirty="0"/>
              <a:t>("This is a C program.\n</a:t>
            </a:r>
            <a:r>
              <a:rPr lang="en-US" altLang="zh-CN" sz="1600"/>
              <a:t>")</a:t>
            </a:r>
            <a:r>
              <a:rPr lang="zh-CN" altLang="en-US" sz="1600"/>
              <a:t>;	</a:t>
            </a:r>
            <a:r>
              <a:rPr lang="zh-CN" altLang="en-US" sz="1600">
                <a:solidFill>
                  <a:srgbClr val="008000"/>
                </a:solidFill>
              </a:rPr>
              <a:t>//</a:t>
            </a:r>
            <a:r>
              <a:rPr lang="zh-CN" altLang="en-US" sz="1600" dirty="0">
                <a:solidFill>
                  <a:srgbClr val="008000"/>
                </a:solidFill>
              </a:rPr>
              <a:t>输出所指定的一行信息</a:t>
            </a:r>
            <a:r>
              <a:rPr lang="zh-CN" altLang="en-US" sz="1600" dirty="0">
                <a:solidFill>
                  <a:srgbClr val="0070C0"/>
                </a:solidFill>
              </a:rPr>
              <a:t> </a:t>
            </a:r>
          </a:p>
          <a:p>
            <a:r>
              <a:rPr lang="zh-CN" altLang="en-US" sz="1600" dirty="0"/>
              <a:t>    return </a:t>
            </a:r>
            <a:r>
              <a:rPr lang="zh-CN" altLang="en-US" sz="1600"/>
              <a:t>0;			</a:t>
            </a:r>
            <a:r>
              <a:rPr lang="zh-CN" altLang="en-US" sz="1600">
                <a:solidFill>
                  <a:srgbClr val="008000"/>
                </a:solidFill>
              </a:rPr>
              <a:t>//</a:t>
            </a:r>
            <a:r>
              <a:rPr lang="zh-CN" altLang="en-US" sz="1600" dirty="0">
                <a:solidFill>
                  <a:srgbClr val="008000"/>
                </a:solidFill>
              </a:rPr>
              <a:t>函数执行完毕时返回函数值0</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函数结束的标志</a:t>
            </a:r>
          </a:p>
        </p:txBody>
      </p:sp>
      <p:sp>
        <p:nvSpPr>
          <p:cNvPr id="9" name="折角形 8"/>
          <p:cNvSpPr/>
          <p:nvPr/>
        </p:nvSpPr>
        <p:spPr>
          <a:xfrm>
            <a:off x="899490" y="3347880"/>
            <a:ext cx="10454310" cy="2685172"/>
          </a:xfrm>
          <a:prstGeom prst="foldedCorner">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18" name="组合 17"/>
          <p:cNvGrpSpPr/>
          <p:nvPr/>
        </p:nvGrpSpPr>
        <p:grpSpPr>
          <a:xfrm>
            <a:off x="1104900" y="3434644"/>
            <a:ext cx="1838740" cy="560717"/>
            <a:chOff x="8656983" y="1203671"/>
            <a:chExt cx="1838740" cy="497504"/>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983" y="1203671"/>
              <a:ext cx="487017" cy="487017"/>
            </a:xfrm>
            <a:prstGeom prst="rect">
              <a:avLst/>
            </a:prstGeom>
          </p:spPr>
        </p:pic>
        <p:sp>
          <p:nvSpPr>
            <p:cNvPr id="13" name="文本框 12"/>
            <p:cNvSpPr txBox="1"/>
            <p:nvPr/>
          </p:nvSpPr>
          <p:spPr>
            <a:xfrm>
              <a:off x="9253331" y="1331843"/>
              <a:ext cx="1242392"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程序分析</a:t>
              </a:r>
            </a:p>
          </p:txBody>
        </p:sp>
        <p:cxnSp>
          <p:nvCxnSpPr>
            <p:cNvPr id="15" name="直接连接符 14"/>
            <p:cNvCxnSpPr/>
            <p:nvPr/>
          </p:nvCxnSpPr>
          <p:spPr>
            <a:xfrm>
              <a:off x="8656983" y="1690688"/>
              <a:ext cx="18387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022073" y="4091463"/>
            <a:ext cx="10139570" cy="1754326"/>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altLang="zh-CN" b="1" dirty="0">
                <a:solidFill>
                  <a:srgbClr val="FFFF00"/>
                </a:solidFill>
              </a:rPr>
              <a:t>main</a:t>
            </a:r>
            <a:r>
              <a:rPr lang="zh-CN" altLang="en-US" sz="1600" dirty="0">
                <a:solidFill>
                  <a:schemeClr val="bg1"/>
                </a:solidFill>
              </a:rPr>
              <a:t>是函数的名字，表示“主函数”；每一个</a:t>
            </a:r>
            <a:r>
              <a:rPr lang="en-US" altLang="zh-CN" sz="1600" dirty="0">
                <a:solidFill>
                  <a:schemeClr val="bg1"/>
                </a:solidFill>
              </a:rPr>
              <a:t>C</a:t>
            </a:r>
            <a:r>
              <a:rPr lang="zh-CN" altLang="en-US" sz="1600" dirty="0">
                <a:solidFill>
                  <a:schemeClr val="bg1"/>
                </a:solidFill>
              </a:rPr>
              <a:t>语言程序都必须有一个 </a:t>
            </a:r>
            <a:r>
              <a:rPr lang="en-US" altLang="zh-CN" sz="1600" dirty="0">
                <a:solidFill>
                  <a:schemeClr val="bg1"/>
                </a:solidFill>
              </a:rPr>
              <a:t>main </a:t>
            </a:r>
            <a:r>
              <a:rPr lang="zh-CN" altLang="en-US" sz="1600" dirty="0">
                <a:solidFill>
                  <a:schemeClr val="bg1"/>
                </a:solidFill>
              </a:rPr>
              <a:t>函数。</a:t>
            </a:r>
            <a:endParaRPr lang="en-US" altLang="zh-CN" sz="1600" dirty="0">
              <a:solidFill>
                <a:schemeClr val="bg1"/>
              </a:solidFill>
            </a:endParaRPr>
          </a:p>
          <a:p>
            <a:pPr marL="285750" indent="-285750">
              <a:lnSpc>
                <a:spcPct val="150000"/>
              </a:lnSpc>
              <a:buClr>
                <a:schemeClr val="bg1"/>
              </a:buClr>
              <a:buFont typeface="Arial" panose="020B0604020202020204" pitchFamily="34" charset="0"/>
              <a:buChar char="•"/>
            </a:pPr>
            <a:r>
              <a:rPr lang="en-US" altLang="zh-CN" sz="1600" dirty="0">
                <a:solidFill>
                  <a:schemeClr val="bg1"/>
                </a:solidFill>
              </a:rPr>
              <a:t>main</a:t>
            </a:r>
            <a:r>
              <a:rPr lang="zh-CN" altLang="en-US" sz="1600" dirty="0">
                <a:solidFill>
                  <a:schemeClr val="bg1"/>
                </a:solidFill>
              </a:rPr>
              <a:t>前面的</a:t>
            </a:r>
            <a:r>
              <a:rPr lang="en-US" altLang="zh-CN" b="1" dirty="0" err="1">
                <a:solidFill>
                  <a:srgbClr val="FFFF00"/>
                </a:solidFill>
              </a:rPr>
              <a:t>int</a:t>
            </a:r>
            <a:r>
              <a:rPr lang="zh-CN" altLang="en-US" sz="1600" dirty="0">
                <a:solidFill>
                  <a:schemeClr val="bg1"/>
                </a:solidFill>
              </a:rPr>
              <a:t>表示此函数的类型是</a:t>
            </a:r>
            <a:r>
              <a:rPr lang="en-US" altLang="zh-CN" sz="1600" dirty="0" err="1">
                <a:solidFill>
                  <a:schemeClr val="bg1"/>
                </a:solidFill>
              </a:rPr>
              <a:t>int</a:t>
            </a:r>
            <a:r>
              <a:rPr lang="zh-CN" altLang="en-US" sz="1600" dirty="0">
                <a:solidFill>
                  <a:schemeClr val="bg1"/>
                </a:solidFill>
              </a:rPr>
              <a:t>类型</a:t>
            </a:r>
            <a:r>
              <a:rPr lang="en-US" altLang="zh-CN" sz="1600" dirty="0">
                <a:solidFill>
                  <a:schemeClr val="bg1"/>
                </a:solidFill>
              </a:rPr>
              <a:t>(</a:t>
            </a:r>
            <a:r>
              <a:rPr lang="zh-CN" altLang="en-US" sz="1600" dirty="0">
                <a:solidFill>
                  <a:schemeClr val="bg1"/>
                </a:solidFill>
              </a:rPr>
              <a:t>整型</a:t>
            </a:r>
            <a:r>
              <a:rPr lang="en-US" altLang="zh-CN" sz="1600" dirty="0">
                <a:solidFill>
                  <a:schemeClr val="bg1"/>
                </a:solidFill>
              </a:rPr>
              <a:t>)</a:t>
            </a:r>
            <a:r>
              <a:rPr lang="zh-CN" altLang="en-US" sz="1600" dirty="0">
                <a:solidFill>
                  <a:schemeClr val="bg1"/>
                </a:solidFill>
              </a:rPr>
              <a:t>，即在执行主函数后会得到一个值</a:t>
            </a:r>
            <a:r>
              <a:rPr lang="en-US" altLang="zh-CN" sz="1600" dirty="0">
                <a:solidFill>
                  <a:schemeClr val="bg1"/>
                </a:solidFill>
              </a:rPr>
              <a:t>(</a:t>
            </a:r>
            <a:r>
              <a:rPr lang="zh-CN" altLang="en-US" sz="1600" dirty="0">
                <a:solidFill>
                  <a:schemeClr val="bg1"/>
                </a:solidFill>
              </a:rPr>
              <a:t>即函数值</a:t>
            </a:r>
            <a:r>
              <a:rPr lang="en-US" altLang="zh-CN" sz="1600" dirty="0">
                <a:solidFill>
                  <a:schemeClr val="bg1"/>
                </a:solidFill>
              </a:rPr>
              <a:t>)</a:t>
            </a:r>
            <a:r>
              <a:rPr lang="zh-CN" altLang="en-US" sz="1600" dirty="0">
                <a:solidFill>
                  <a:schemeClr val="bg1"/>
                </a:solidFill>
              </a:rPr>
              <a:t>，其值为整型。</a:t>
            </a:r>
            <a:endParaRPr lang="en-US" altLang="zh-CN" sz="1600" dirty="0">
              <a:solidFill>
                <a:schemeClr val="bg1"/>
              </a:solidFill>
            </a:endParaRPr>
          </a:p>
          <a:p>
            <a:pPr marL="285750" indent="-285750">
              <a:lnSpc>
                <a:spcPct val="150000"/>
              </a:lnSpc>
              <a:buClr>
                <a:schemeClr val="bg1"/>
              </a:buClr>
              <a:buFont typeface="Arial" panose="020B0604020202020204" pitchFamily="34" charset="0"/>
              <a:buChar char="•"/>
            </a:pPr>
            <a:r>
              <a:rPr lang="en-US" altLang="zh-CN" b="1" dirty="0">
                <a:solidFill>
                  <a:srgbClr val="FFFF00"/>
                </a:solidFill>
              </a:rPr>
              <a:t>return 0;</a:t>
            </a:r>
            <a:r>
              <a:rPr lang="zh-CN" altLang="en-US" sz="1600" dirty="0">
                <a:solidFill>
                  <a:schemeClr val="bg1"/>
                </a:solidFill>
              </a:rPr>
              <a:t>的作用是当</a:t>
            </a:r>
            <a:r>
              <a:rPr lang="en-US" altLang="zh-CN" sz="1600" dirty="0">
                <a:solidFill>
                  <a:schemeClr val="bg1"/>
                </a:solidFill>
              </a:rPr>
              <a:t>main</a:t>
            </a:r>
            <a:r>
              <a:rPr lang="zh-CN" altLang="en-US" sz="1600" dirty="0">
                <a:solidFill>
                  <a:schemeClr val="bg1"/>
                </a:solidFill>
              </a:rPr>
              <a:t>函数执行结束前将整数</a:t>
            </a:r>
            <a:r>
              <a:rPr lang="en-US" altLang="zh-CN" sz="1600" dirty="0">
                <a:solidFill>
                  <a:schemeClr val="bg1"/>
                </a:solidFill>
              </a:rPr>
              <a:t>0</a:t>
            </a:r>
            <a:r>
              <a:rPr lang="zh-CN" altLang="en-US" sz="1600" dirty="0">
                <a:solidFill>
                  <a:schemeClr val="bg1"/>
                </a:solidFill>
              </a:rPr>
              <a:t>作为函数值，返回到调用函数处。</a:t>
            </a:r>
            <a:endParaRPr lang="en-US" altLang="zh-CN" sz="1600" dirty="0">
              <a:solidFill>
                <a:schemeClr val="bg1"/>
              </a:solidFill>
            </a:endParaRPr>
          </a:p>
          <a:p>
            <a:pPr marL="285750" indent="-285750">
              <a:lnSpc>
                <a:spcPct val="150000"/>
              </a:lnSpc>
              <a:buClr>
                <a:schemeClr val="bg1"/>
              </a:buClr>
              <a:buFont typeface="Arial" panose="020B0604020202020204" pitchFamily="34" charset="0"/>
              <a:buChar char="•"/>
            </a:pPr>
            <a:r>
              <a:rPr lang="zh-CN" altLang="en-US" sz="1600" dirty="0">
                <a:solidFill>
                  <a:schemeClr val="bg1"/>
                </a:solidFill>
              </a:rPr>
              <a:t>函数体由花括号</a:t>
            </a:r>
            <a:r>
              <a:rPr lang="en-US" altLang="zh-CN" b="1" dirty="0">
                <a:solidFill>
                  <a:srgbClr val="FFFF00"/>
                </a:solidFill>
              </a:rPr>
              <a:t>{}</a:t>
            </a:r>
            <a:r>
              <a:rPr lang="zh-CN" altLang="en-US" sz="1600" dirty="0">
                <a:solidFill>
                  <a:schemeClr val="bg1"/>
                </a:solidFill>
              </a:rPr>
              <a:t>括起来。</a:t>
            </a:r>
            <a:endParaRPr lang="en-US" altLang="zh-CN" sz="1600" dirty="0">
              <a:solidFill>
                <a:schemeClr val="bg1"/>
              </a:solidFill>
            </a:endParaRPr>
          </a:p>
        </p:txBody>
      </p:sp>
    </p:spTree>
    <p:extLst>
      <p:ext uri="{BB962C8B-B14F-4D97-AF65-F5344CB8AC3E}">
        <p14:creationId xmlns:p14="http://schemas.microsoft.com/office/powerpoint/2010/main" val="164851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7" name="圆角矩形 6"/>
          <p:cNvSpPr/>
          <p:nvPr/>
        </p:nvSpPr>
        <p:spPr>
          <a:xfrm>
            <a:off x="899490" y="1474827"/>
            <a:ext cx="7010401" cy="1680814"/>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zh-CN" altLang="en-US" sz="1600" dirty="0"/>
              <a:t>#include &lt;stdio.</a:t>
            </a:r>
            <a:r>
              <a:rPr lang="zh-CN" altLang="en-US" sz="1600"/>
              <a:t>h&gt;	</a:t>
            </a:r>
            <a:r>
              <a:rPr lang="en-US" altLang="zh-CN" sz="1600"/>
              <a:t>		</a:t>
            </a:r>
            <a:r>
              <a:rPr lang="zh-CN" altLang="en-US" sz="1600">
                <a:solidFill>
                  <a:srgbClr val="008000"/>
                </a:solidFill>
              </a:rPr>
              <a:t>//</a:t>
            </a:r>
            <a:r>
              <a:rPr lang="zh-CN" altLang="en-US" sz="1600" dirty="0">
                <a:solidFill>
                  <a:srgbClr val="008000"/>
                </a:solidFill>
              </a:rPr>
              <a:t>这是编译预处理指令</a:t>
            </a:r>
          </a:p>
          <a:p>
            <a:r>
              <a:rPr lang="zh-CN" altLang="en-US" sz="1600" dirty="0"/>
              <a:t>int </a:t>
            </a:r>
            <a:r>
              <a:rPr lang="zh-CN" altLang="en-US" sz="1600"/>
              <a:t>main()			</a:t>
            </a:r>
            <a:r>
              <a:rPr lang="en-US" altLang="zh-CN" sz="1600"/>
              <a:t>	</a:t>
            </a:r>
            <a:r>
              <a:rPr lang="zh-CN" altLang="en-US" sz="1600">
                <a:solidFill>
                  <a:srgbClr val="008000"/>
                </a:solidFill>
              </a:rPr>
              <a:t>//</a:t>
            </a:r>
            <a:r>
              <a:rPr lang="zh-CN" altLang="en-US" sz="1600" dirty="0">
                <a:solidFill>
                  <a:srgbClr val="008000"/>
                </a:solidFill>
              </a:rPr>
              <a:t>定义主函数 </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函数开始的标志 </a:t>
            </a:r>
          </a:p>
          <a:p>
            <a:r>
              <a:rPr lang="zh-CN" altLang="en-US" sz="1600" dirty="0"/>
              <a:t>    </a:t>
            </a:r>
            <a:r>
              <a:rPr lang="en-US" altLang="zh-CN" sz="1600" dirty="0" err="1"/>
              <a:t>printf</a:t>
            </a:r>
            <a:r>
              <a:rPr lang="en-US" altLang="zh-CN" sz="1600" dirty="0"/>
              <a:t>("This is a C program.\n</a:t>
            </a:r>
            <a:r>
              <a:rPr lang="en-US" altLang="zh-CN" sz="1600"/>
              <a:t>")</a:t>
            </a:r>
            <a:r>
              <a:rPr lang="zh-CN" altLang="en-US" sz="1600"/>
              <a:t>;	</a:t>
            </a:r>
            <a:r>
              <a:rPr lang="zh-CN" altLang="en-US" sz="1600">
                <a:solidFill>
                  <a:srgbClr val="008000"/>
                </a:solidFill>
              </a:rPr>
              <a:t>//</a:t>
            </a:r>
            <a:r>
              <a:rPr lang="zh-CN" altLang="en-US" sz="1600" dirty="0">
                <a:solidFill>
                  <a:srgbClr val="008000"/>
                </a:solidFill>
              </a:rPr>
              <a:t>输出所指定的一行信息</a:t>
            </a:r>
            <a:r>
              <a:rPr lang="zh-CN" altLang="en-US" sz="1600" dirty="0">
                <a:solidFill>
                  <a:srgbClr val="0070C0"/>
                </a:solidFill>
              </a:rPr>
              <a:t> </a:t>
            </a:r>
          </a:p>
          <a:p>
            <a:r>
              <a:rPr lang="zh-CN" altLang="en-US" sz="1600" dirty="0"/>
              <a:t>    return </a:t>
            </a:r>
            <a:r>
              <a:rPr lang="zh-CN" altLang="en-US" sz="1600"/>
              <a:t>0;			</a:t>
            </a:r>
            <a:r>
              <a:rPr lang="zh-CN" altLang="en-US" sz="1600">
                <a:solidFill>
                  <a:srgbClr val="008000"/>
                </a:solidFill>
              </a:rPr>
              <a:t>//</a:t>
            </a:r>
            <a:r>
              <a:rPr lang="zh-CN" altLang="en-US" sz="1600" dirty="0">
                <a:solidFill>
                  <a:srgbClr val="008000"/>
                </a:solidFill>
              </a:rPr>
              <a:t>函数执行完毕时返回函数值0</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函数结束的标志</a:t>
            </a:r>
          </a:p>
        </p:txBody>
      </p:sp>
      <p:sp>
        <p:nvSpPr>
          <p:cNvPr id="9" name="折角形 8"/>
          <p:cNvSpPr/>
          <p:nvPr/>
        </p:nvSpPr>
        <p:spPr>
          <a:xfrm>
            <a:off x="899490" y="3347880"/>
            <a:ext cx="10454310" cy="2536085"/>
          </a:xfrm>
          <a:prstGeom prst="foldedCorner">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18" name="组合 17"/>
          <p:cNvGrpSpPr/>
          <p:nvPr/>
        </p:nvGrpSpPr>
        <p:grpSpPr>
          <a:xfrm>
            <a:off x="1104900" y="3434644"/>
            <a:ext cx="1838740" cy="560717"/>
            <a:chOff x="8656983" y="1203671"/>
            <a:chExt cx="1838740" cy="497504"/>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983" y="1203671"/>
              <a:ext cx="487017" cy="487017"/>
            </a:xfrm>
            <a:prstGeom prst="rect">
              <a:avLst/>
            </a:prstGeom>
          </p:spPr>
        </p:pic>
        <p:sp>
          <p:nvSpPr>
            <p:cNvPr id="13" name="文本框 12"/>
            <p:cNvSpPr txBox="1"/>
            <p:nvPr/>
          </p:nvSpPr>
          <p:spPr>
            <a:xfrm>
              <a:off x="9253331" y="1331843"/>
              <a:ext cx="1242392"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程序分析</a:t>
              </a:r>
            </a:p>
          </p:txBody>
        </p:sp>
        <p:cxnSp>
          <p:nvCxnSpPr>
            <p:cNvPr id="15" name="直接连接符 14"/>
            <p:cNvCxnSpPr/>
            <p:nvPr/>
          </p:nvCxnSpPr>
          <p:spPr>
            <a:xfrm>
              <a:off x="8656983" y="1690688"/>
              <a:ext cx="18387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022073" y="4091463"/>
            <a:ext cx="10139570" cy="1708160"/>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altLang="zh-CN" b="1" dirty="0" err="1">
                <a:solidFill>
                  <a:srgbClr val="FFFF00"/>
                </a:solidFill>
              </a:rPr>
              <a:t>printf</a:t>
            </a:r>
            <a:r>
              <a:rPr lang="zh-CN" altLang="en-US" sz="1600" dirty="0">
                <a:solidFill>
                  <a:schemeClr val="bg1"/>
                </a:solidFill>
              </a:rPr>
              <a:t>是</a:t>
            </a:r>
            <a:r>
              <a:rPr lang="en-US" altLang="zh-CN" sz="1600" dirty="0">
                <a:solidFill>
                  <a:schemeClr val="bg1"/>
                </a:solidFill>
              </a:rPr>
              <a:t>C</a:t>
            </a:r>
            <a:r>
              <a:rPr lang="zh-CN" altLang="en-US" sz="1600" dirty="0">
                <a:solidFill>
                  <a:schemeClr val="bg1"/>
                </a:solidFill>
              </a:rPr>
              <a:t>编译系统提供的函数库中的输出函数</a:t>
            </a:r>
            <a:r>
              <a:rPr lang="en-US" altLang="zh-CN" sz="1600" dirty="0">
                <a:solidFill>
                  <a:schemeClr val="bg1"/>
                </a:solidFill>
              </a:rPr>
              <a:t>(</a:t>
            </a:r>
            <a:r>
              <a:rPr lang="zh-CN" altLang="en-US" sz="1600" dirty="0">
                <a:solidFill>
                  <a:schemeClr val="bg1"/>
                </a:solidFill>
              </a:rPr>
              <a:t>详见第</a:t>
            </a:r>
            <a:r>
              <a:rPr lang="en-US" altLang="zh-CN" sz="1600" dirty="0">
                <a:solidFill>
                  <a:schemeClr val="bg1"/>
                </a:solidFill>
              </a:rPr>
              <a:t>4</a:t>
            </a:r>
            <a:r>
              <a:rPr lang="zh-CN" altLang="en-US" sz="1600" dirty="0">
                <a:solidFill>
                  <a:schemeClr val="bg1"/>
                </a:solidFill>
              </a:rPr>
              <a:t>章</a:t>
            </a:r>
            <a:r>
              <a:rPr lang="en-US" altLang="zh-CN" sz="1600" dirty="0">
                <a:solidFill>
                  <a:schemeClr val="bg1"/>
                </a:solidFill>
              </a:rPr>
              <a:t>)</a:t>
            </a:r>
            <a:r>
              <a:rPr lang="zh-CN" altLang="en-US" sz="1600" dirty="0">
                <a:solidFill>
                  <a:schemeClr val="bg1"/>
                </a:solidFill>
              </a:rPr>
              <a:t>。</a:t>
            </a:r>
            <a:r>
              <a:rPr lang="en-US" altLang="zh-CN" sz="1600" dirty="0" err="1">
                <a:solidFill>
                  <a:schemeClr val="bg1"/>
                </a:solidFill>
              </a:rPr>
              <a:t>printf</a:t>
            </a:r>
            <a:r>
              <a:rPr lang="zh-CN" altLang="en-US" sz="1600" dirty="0">
                <a:solidFill>
                  <a:schemeClr val="bg1"/>
                </a:solidFill>
              </a:rPr>
              <a:t>函数中</a:t>
            </a:r>
            <a:r>
              <a:rPr lang="zh-CN" altLang="en-US" b="1" dirty="0">
                <a:solidFill>
                  <a:srgbClr val="FFFF00"/>
                </a:solidFill>
              </a:rPr>
              <a:t>双引号</a:t>
            </a:r>
            <a:r>
              <a:rPr lang="zh-CN" altLang="en-US" sz="1600" dirty="0">
                <a:solidFill>
                  <a:schemeClr val="bg1"/>
                </a:solidFill>
              </a:rPr>
              <a:t>内的字符串</a:t>
            </a:r>
            <a:r>
              <a:rPr lang="en-US" altLang="zh-CN" sz="1600" dirty="0">
                <a:solidFill>
                  <a:schemeClr val="bg1"/>
                </a:solidFill>
              </a:rPr>
              <a:t>″This is a C program.″</a:t>
            </a:r>
            <a:r>
              <a:rPr lang="zh-CN" altLang="en-US" sz="1600" dirty="0">
                <a:solidFill>
                  <a:schemeClr val="bg1"/>
                </a:solidFill>
              </a:rPr>
              <a:t>按原样输出。</a:t>
            </a:r>
            <a:r>
              <a:rPr lang="en-US" altLang="zh-CN" b="1" dirty="0">
                <a:solidFill>
                  <a:srgbClr val="FFFF00"/>
                </a:solidFill>
              </a:rPr>
              <a:t>\n</a:t>
            </a:r>
            <a:r>
              <a:rPr lang="zh-CN" altLang="en-US" sz="1600" dirty="0">
                <a:solidFill>
                  <a:schemeClr val="bg1"/>
                </a:solidFill>
              </a:rPr>
              <a:t>是换行符，即在输出</a:t>
            </a:r>
            <a:r>
              <a:rPr lang="en-US" altLang="zh-CN" sz="1600" dirty="0">
                <a:solidFill>
                  <a:schemeClr val="bg1"/>
                </a:solidFill>
              </a:rPr>
              <a:t>″This is a C program.″</a:t>
            </a:r>
            <a:r>
              <a:rPr lang="zh-CN" altLang="en-US" sz="1600" dirty="0">
                <a:solidFill>
                  <a:schemeClr val="bg1"/>
                </a:solidFill>
              </a:rPr>
              <a:t>后，显示屏上的光标位置移到下一行的开头。</a:t>
            </a:r>
            <a:endParaRPr lang="en-US" altLang="zh-CN" sz="1600" dirty="0">
              <a:solidFill>
                <a:schemeClr val="bg1"/>
              </a:solidFill>
            </a:endParaRPr>
          </a:p>
          <a:p>
            <a:pPr marL="285750" indent="-285750">
              <a:lnSpc>
                <a:spcPct val="150000"/>
              </a:lnSpc>
              <a:buClr>
                <a:schemeClr val="bg1"/>
              </a:buClr>
              <a:buFont typeface="Arial" panose="020B0604020202020204" pitchFamily="34" charset="0"/>
              <a:buChar char="•"/>
            </a:pPr>
            <a:r>
              <a:rPr lang="zh-CN" altLang="en-US" sz="1600" dirty="0">
                <a:solidFill>
                  <a:schemeClr val="bg1"/>
                </a:solidFill>
              </a:rPr>
              <a:t>每个语句最后都有一个</a:t>
            </a:r>
            <a:r>
              <a:rPr lang="zh-CN" altLang="en-US" b="1" dirty="0">
                <a:solidFill>
                  <a:srgbClr val="FFFF00"/>
                </a:solidFill>
              </a:rPr>
              <a:t>分号</a:t>
            </a:r>
            <a:r>
              <a:rPr lang="zh-CN" altLang="en-US" sz="1600" dirty="0">
                <a:solidFill>
                  <a:schemeClr val="bg1"/>
                </a:solidFill>
              </a:rPr>
              <a:t>，表示语句结束。</a:t>
            </a:r>
          </a:p>
        </p:txBody>
      </p:sp>
    </p:spTree>
    <p:extLst>
      <p:ext uri="{BB962C8B-B14F-4D97-AF65-F5344CB8AC3E}">
        <p14:creationId xmlns:p14="http://schemas.microsoft.com/office/powerpoint/2010/main" val="4187971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2F88722-34B2-4744-9083-9752A70AF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21" y="269961"/>
            <a:ext cx="8021957" cy="5345884"/>
          </a:xfrm>
          <a:prstGeom prst="rect">
            <a:avLst/>
          </a:prstGeom>
        </p:spPr>
      </p:pic>
      <p:sp>
        <p:nvSpPr>
          <p:cNvPr id="4" name="文本框 3">
            <a:extLst>
              <a:ext uri="{FF2B5EF4-FFF2-40B4-BE49-F238E27FC236}">
                <a16:creationId xmlns:a16="http://schemas.microsoft.com/office/drawing/2014/main" id="{38E284DA-EBC3-4DFB-B499-190C9C62C92C}"/>
              </a:ext>
            </a:extLst>
          </p:cNvPr>
          <p:cNvSpPr txBox="1"/>
          <p:nvPr/>
        </p:nvSpPr>
        <p:spPr>
          <a:xfrm>
            <a:off x="4538090" y="5685782"/>
            <a:ext cx="3115818" cy="369332"/>
          </a:xfrm>
          <a:prstGeom prst="rect">
            <a:avLst/>
          </a:prstGeom>
          <a:noFill/>
        </p:spPr>
        <p:txBody>
          <a:bodyPr wrap="square">
            <a:spAutoFit/>
          </a:bodyPr>
          <a:lstStyle/>
          <a:p>
            <a:pPr algn="just"/>
            <a:r>
              <a:rPr lang="zh-CN" altLang="zh-CN" sz="1800" kern="100" dirty="0">
                <a:effectLst/>
                <a:latin typeface="Calibri" panose="020F0502020204030204" pitchFamily="34" charset="0"/>
                <a:ea typeface="等线" panose="02010600030101010101" pitchFamily="2" charset="-122"/>
                <a:cs typeface="Arial" panose="020B0604020202020204" pitchFamily="34" charset="0"/>
              </a:rPr>
              <a:t>愿我们不负时光，合作愉快！</a:t>
            </a:r>
          </a:p>
        </p:txBody>
      </p:sp>
    </p:spTree>
    <p:extLst>
      <p:ext uri="{BB962C8B-B14F-4D97-AF65-F5344CB8AC3E}">
        <p14:creationId xmlns:p14="http://schemas.microsoft.com/office/powerpoint/2010/main" val="92606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7" name="圆角矩形 6"/>
          <p:cNvSpPr/>
          <p:nvPr/>
        </p:nvSpPr>
        <p:spPr>
          <a:xfrm>
            <a:off x="899490" y="1474827"/>
            <a:ext cx="7010401" cy="1680814"/>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zh-CN" altLang="en-US" sz="1600" dirty="0"/>
              <a:t>#include &lt;stdio.</a:t>
            </a:r>
            <a:r>
              <a:rPr lang="zh-CN" altLang="en-US" sz="1600"/>
              <a:t>h&gt;	</a:t>
            </a:r>
            <a:r>
              <a:rPr lang="en-US" altLang="zh-CN" sz="1600"/>
              <a:t>		</a:t>
            </a:r>
            <a:r>
              <a:rPr lang="zh-CN" altLang="en-US" sz="1600">
                <a:solidFill>
                  <a:srgbClr val="008000"/>
                </a:solidFill>
              </a:rPr>
              <a:t>//</a:t>
            </a:r>
            <a:r>
              <a:rPr lang="zh-CN" altLang="en-US" sz="1600" dirty="0">
                <a:solidFill>
                  <a:srgbClr val="008000"/>
                </a:solidFill>
              </a:rPr>
              <a:t>这是编译预处理指令</a:t>
            </a:r>
          </a:p>
          <a:p>
            <a:r>
              <a:rPr lang="zh-CN" altLang="en-US" sz="1600" dirty="0"/>
              <a:t>int </a:t>
            </a:r>
            <a:r>
              <a:rPr lang="zh-CN" altLang="en-US" sz="1600"/>
              <a:t>main()			</a:t>
            </a:r>
            <a:r>
              <a:rPr lang="en-US" altLang="zh-CN" sz="1600"/>
              <a:t>	</a:t>
            </a:r>
            <a:r>
              <a:rPr lang="zh-CN" altLang="en-US" sz="1600">
                <a:solidFill>
                  <a:srgbClr val="008000"/>
                </a:solidFill>
              </a:rPr>
              <a:t>//</a:t>
            </a:r>
            <a:r>
              <a:rPr lang="zh-CN" altLang="en-US" sz="1600" dirty="0">
                <a:solidFill>
                  <a:srgbClr val="008000"/>
                </a:solidFill>
              </a:rPr>
              <a:t>定义主函数 </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函数开始的标志 </a:t>
            </a:r>
          </a:p>
          <a:p>
            <a:r>
              <a:rPr lang="zh-CN" altLang="en-US" sz="1600" dirty="0"/>
              <a:t>    </a:t>
            </a:r>
            <a:r>
              <a:rPr lang="en-US" altLang="zh-CN" sz="1600" dirty="0" err="1"/>
              <a:t>printf</a:t>
            </a:r>
            <a:r>
              <a:rPr lang="en-US" altLang="zh-CN" sz="1600" dirty="0"/>
              <a:t>("This is a C program.\n</a:t>
            </a:r>
            <a:r>
              <a:rPr lang="en-US" altLang="zh-CN" sz="1600"/>
              <a:t>")</a:t>
            </a:r>
            <a:r>
              <a:rPr lang="zh-CN" altLang="en-US" sz="1600"/>
              <a:t>;	</a:t>
            </a:r>
            <a:r>
              <a:rPr lang="zh-CN" altLang="en-US" sz="1600">
                <a:solidFill>
                  <a:srgbClr val="008000"/>
                </a:solidFill>
              </a:rPr>
              <a:t>//</a:t>
            </a:r>
            <a:r>
              <a:rPr lang="zh-CN" altLang="en-US" sz="1600" dirty="0">
                <a:solidFill>
                  <a:srgbClr val="008000"/>
                </a:solidFill>
              </a:rPr>
              <a:t>输出所指定的一行信息</a:t>
            </a:r>
            <a:r>
              <a:rPr lang="zh-CN" altLang="en-US" sz="1600" dirty="0">
                <a:solidFill>
                  <a:srgbClr val="0070C0"/>
                </a:solidFill>
              </a:rPr>
              <a:t> </a:t>
            </a:r>
          </a:p>
          <a:p>
            <a:r>
              <a:rPr lang="zh-CN" altLang="en-US" sz="1600" dirty="0"/>
              <a:t>    return </a:t>
            </a:r>
            <a:r>
              <a:rPr lang="zh-CN" altLang="en-US" sz="1600"/>
              <a:t>0;			</a:t>
            </a:r>
            <a:r>
              <a:rPr lang="zh-CN" altLang="en-US" sz="1600">
                <a:solidFill>
                  <a:srgbClr val="008000"/>
                </a:solidFill>
              </a:rPr>
              <a:t>//</a:t>
            </a:r>
            <a:r>
              <a:rPr lang="zh-CN" altLang="en-US" sz="1600" dirty="0">
                <a:solidFill>
                  <a:srgbClr val="008000"/>
                </a:solidFill>
              </a:rPr>
              <a:t>函数执行完毕时返回函数值0</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函数结束的标志</a:t>
            </a:r>
          </a:p>
        </p:txBody>
      </p:sp>
      <p:sp>
        <p:nvSpPr>
          <p:cNvPr id="9" name="折角形 8"/>
          <p:cNvSpPr/>
          <p:nvPr/>
        </p:nvSpPr>
        <p:spPr>
          <a:xfrm>
            <a:off x="899490" y="3347881"/>
            <a:ext cx="10454310" cy="2615598"/>
          </a:xfrm>
          <a:prstGeom prst="foldedCorner">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18" name="组合 17"/>
          <p:cNvGrpSpPr/>
          <p:nvPr/>
        </p:nvGrpSpPr>
        <p:grpSpPr>
          <a:xfrm>
            <a:off x="1104900" y="3434644"/>
            <a:ext cx="1838740" cy="560717"/>
            <a:chOff x="8656983" y="1203671"/>
            <a:chExt cx="1838740" cy="497504"/>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983" y="1203671"/>
              <a:ext cx="487017" cy="487017"/>
            </a:xfrm>
            <a:prstGeom prst="rect">
              <a:avLst/>
            </a:prstGeom>
          </p:spPr>
        </p:pic>
        <p:sp>
          <p:nvSpPr>
            <p:cNvPr id="13" name="文本框 12"/>
            <p:cNvSpPr txBox="1"/>
            <p:nvPr/>
          </p:nvSpPr>
          <p:spPr>
            <a:xfrm>
              <a:off x="9253331" y="1331843"/>
              <a:ext cx="1242392"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程序分析</a:t>
              </a:r>
            </a:p>
          </p:txBody>
        </p:sp>
        <p:cxnSp>
          <p:nvCxnSpPr>
            <p:cNvPr id="15" name="直接连接符 14"/>
            <p:cNvCxnSpPr/>
            <p:nvPr/>
          </p:nvCxnSpPr>
          <p:spPr>
            <a:xfrm>
              <a:off x="8656983" y="1690688"/>
              <a:ext cx="18387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022073" y="4091463"/>
            <a:ext cx="9751015" cy="1708160"/>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zh-CN" altLang="en-US" sz="1600" dirty="0">
                <a:solidFill>
                  <a:schemeClr val="bg1"/>
                </a:solidFill>
              </a:rPr>
              <a:t>在使用函数库中的输入输出函数时，编译系统要求程序提供有关此函数的信息，程序第</a:t>
            </a:r>
            <a:r>
              <a:rPr lang="en-US" altLang="zh-CN" sz="1600" dirty="0">
                <a:solidFill>
                  <a:schemeClr val="bg1"/>
                </a:solidFill>
              </a:rPr>
              <a:t>1</a:t>
            </a:r>
            <a:r>
              <a:rPr lang="zh-CN" altLang="en-US" sz="1600" dirty="0">
                <a:solidFill>
                  <a:schemeClr val="bg1"/>
                </a:solidFill>
              </a:rPr>
              <a:t>行“</a:t>
            </a:r>
            <a:r>
              <a:rPr lang="en-US" altLang="zh-CN" b="1" dirty="0">
                <a:solidFill>
                  <a:srgbClr val="FFFF00"/>
                </a:solidFill>
              </a:rPr>
              <a:t>#include &lt;</a:t>
            </a:r>
            <a:r>
              <a:rPr lang="en-US" altLang="zh-CN" b="1" dirty="0" err="1">
                <a:solidFill>
                  <a:srgbClr val="FFFF00"/>
                </a:solidFill>
              </a:rPr>
              <a:t>stdio.h</a:t>
            </a:r>
            <a:r>
              <a:rPr lang="en-US" altLang="zh-CN" b="1" dirty="0">
                <a:solidFill>
                  <a:srgbClr val="FFFF00"/>
                </a:solidFill>
              </a:rPr>
              <a:t>&gt;</a:t>
            </a:r>
            <a:r>
              <a:rPr lang="en-US" altLang="zh-CN" sz="1600" dirty="0">
                <a:solidFill>
                  <a:schemeClr val="bg1"/>
                </a:solidFill>
              </a:rPr>
              <a:t>”</a:t>
            </a:r>
            <a:r>
              <a:rPr lang="zh-CN" altLang="en-US" sz="1600" dirty="0">
                <a:solidFill>
                  <a:schemeClr val="bg1"/>
                </a:solidFill>
              </a:rPr>
              <a:t>的作用就是用来提供这些信息的。</a:t>
            </a:r>
            <a:r>
              <a:rPr lang="en-US" altLang="zh-CN" b="1" dirty="0" err="1">
                <a:solidFill>
                  <a:srgbClr val="FFFF00"/>
                </a:solidFill>
              </a:rPr>
              <a:t>stdio.h</a:t>
            </a:r>
            <a:r>
              <a:rPr lang="zh-CN" altLang="en-US" sz="1600" dirty="0">
                <a:solidFill>
                  <a:schemeClr val="bg1"/>
                </a:solidFill>
              </a:rPr>
              <a:t>是系统提供的一个文件名，</a:t>
            </a:r>
            <a:r>
              <a:rPr lang="en-US" altLang="zh-CN" b="1" dirty="0" err="1">
                <a:solidFill>
                  <a:srgbClr val="FFFF00"/>
                </a:solidFill>
              </a:rPr>
              <a:t>stdio</a:t>
            </a:r>
            <a:r>
              <a:rPr lang="zh-CN" altLang="en-US" sz="1600" dirty="0">
                <a:solidFill>
                  <a:schemeClr val="bg1"/>
                </a:solidFill>
              </a:rPr>
              <a:t>是</a:t>
            </a:r>
            <a:r>
              <a:rPr lang="en-US" altLang="zh-CN" sz="1600" dirty="0">
                <a:solidFill>
                  <a:schemeClr val="bg1"/>
                </a:solidFill>
              </a:rPr>
              <a:t>standard input &amp; output</a:t>
            </a:r>
            <a:r>
              <a:rPr lang="zh-CN" altLang="en-US" sz="1600" dirty="0">
                <a:solidFill>
                  <a:schemeClr val="bg1"/>
                </a:solidFill>
              </a:rPr>
              <a:t>的缩写，文件后缀</a:t>
            </a:r>
            <a:r>
              <a:rPr lang="en-US" altLang="zh-CN" b="1" dirty="0">
                <a:solidFill>
                  <a:srgbClr val="FFFF00"/>
                </a:solidFill>
              </a:rPr>
              <a:t>.h</a:t>
            </a:r>
            <a:r>
              <a:rPr lang="zh-CN" altLang="en-US" sz="1600" dirty="0">
                <a:solidFill>
                  <a:schemeClr val="bg1"/>
                </a:solidFill>
              </a:rPr>
              <a:t>的意思是头文件</a:t>
            </a:r>
            <a:r>
              <a:rPr lang="en-US" altLang="zh-CN" sz="1600" dirty="0">
                <a:solidFill>
                  <a:schemeClr val="bg1"/>
                </a:solidFill>
              </a:rPr>
              <a:t>(header file)</a:t>
            </a:r>
            <a:r>
              <a:rPr lang="zh-CN" altLang="en-US" sz="1600" dirty="0">
                <a:solidFill>
                  <a:schemeClr val="bg1"/>
                </a:solidFill>
              </a:rPr>
              <a:t>，因为这些文件都是放在程序各文件模块的开头的。输入输出函数的相关信息已事先放在</a:t>
            </a:r>
            <a:r>
              <a:rPr lang="en-US" altLang="zh-CN" sz="1600" dirty="0" err="1">
                <a:solidFill>
                  <a:schemeClr val="bg1"/>
                </a:solidFill>
              </a:rPr>
              <a:t>stdio.h</a:t>
            </a:r>
            <a:r>
              <a:rPr lang="zh-CN" altLang="en-US" sz="1600" dirty="0">
                <a:solidFill>
                  <a:schemeClr val="bg1"/>
                </a:solidFill>
              </a:rPr>
              <a:t>文件中。</a:t>
            </a:r>
            <a:endParaRPr lang="en-US" altLang="zh-CN" sz="1400" dirty="0">
              <a:solidFill>
                <a:schemeClr val="bg1"/>
              </a:solidFill>
            </a:endParaRPr>
          </a:p>
        </p:txBody>
      </p:sp>
    </p:spTree>
    <p:extLst>
      <p:ext uri="{BB962C8B-B14F-4D97-AF65-F5344CB8AC3E}">
        <p14:creationId xmlns:p14="http://schemas.microsoft.com/office/powerpoint/2010/main" val="147915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7" name="圆角矩形 6"/>
          <p:cNvSpPr/>
          <p:nvPr/>
        </p:nvSpPr>
        <p:spPr>
          <a:xfrm>
            <a:off x="899490" y="1474827"/>
            <a:ext cx="7010401" cy="1680814"/>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zh-CN" altLang="en-US" sz="1600" dirty="0"/>
              <a:t>#include &lt;stdio.</a:t>
            </a:r>
            <a:r>
              <a:rPr lang="zh-CN" altLang="en-US" sz="1600"/>
              <a:t>h&gt;	</a:t>
            </a:r>
            <a:r>
              <a:rPr lang="en-US" altLang="zh-CN" sz="1600"/>
              <a:t>		</a:t>
            </a:r>
            <a:r>
              <a:rPr lang="zh-CN" altLang="en-US" sz="1600">
                <a:solidFill>
                  <a:srgbClr val="008000"/>
                </a:solidFill>
              </a:rPr>
              <a:t>//</a:t>
            </a:r>
            <a:r>
              <a:rPr lang="zh-CN" altLang="en-US" sz="1600" dirty="0">
                <a:solidFill>
                  <a:srgbClr val="008000"/>
                </a:solidFill>
              </a:rPr>
              <a:t>这是编译预处理指令</a:t>
            </a:r>
          </a:p>
          <a:p>
            <a:r>
              <a:rPr lang="zh-CN" altLang="en-US" sz="1600" dirty="0"/>
              <a:t>int </a:t>
            </a:r>
            <a:r>
              <a:rPr lang="zh-CN" altLang="en-US" sz="1600"/>
              <a:t>main()			</a:t>
            </a:r>
            <a:r>
              <a:rPr lang="en-US" altLang="zh-CN" sz="1600"/>
              <a:t>	</a:t>
            </a:r>
            <a:r>
              <a:rPr lang="zh-CN" altLang="en-US" sz="1600">
                <a:solidFill>
                  <a:srgbClr val="008000"/>
                </a:solidFill>
              </a:rPr>
              <a:t>//</a:t>
            </a:r>
            <a:r>
              <a:rPr lang="zh-CN" altLang="en-US" sz="1600" dirty="0">
                <a:solidFill>
                  <a:srgbClr val="008000"/>
                </a:solidFill>
              </a:rPr>
              <a:t>定义主函数 </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函数开始的标志 </a:t>
            </a:r>
          </a:p>
          <a:p>
            <a:r>
              <a:rPr lang="zh-CN" altLang="en-US" sz="1600" dirty="0"/>
              <a:t>    </a:t>
            </a:r>
            <a:r>
              <a:rPr lang="en-US" altLang="zh-CN" sz="1600" dirty="0" err="1"/>
              <a:t>printf</a:t>
            </a:r>
            <a:r>
              <a:rPr lang="en-US" altLang="zh-CN" sz="1600" dirty="0"/>
              <a:t>("This is a C program.\n</a:t>
            </a:r>
            <a:r>
              <a:rPr lang="en-US" altLang="zh-CN" sz="1600"/>
              <a:t>")</a:t>
            </a:r>
            <a:r>
              <a:rPr lang="zh-CN" altLang="en-US" sz="1600"/>
              <a:t>;	</a:t>
            </a:r>
            <a:r>
              <a:rPr lang="zh-CN" altLang="en-US" sz="1600">
                <a:solidFill>
                  <a:srgbClr val="008000"/>
                </a:solidFill>
              </a:rPr>
              <a:t>//</a:t>
            </a:r>
            <a:r>
              <a:rPr lang="zh-CN" altLang="en-US" sz="1600" dirty="0">
                <a:solidFill>
                  <a:srgbClr val="008000"/>
                </a:solidFill>
              </a:rPr>
              <a:t>输出所指定的一行信息</a:t>
            </a:r>
            <a:r>
              <a:rPr lang="zh-CN" altLang="en-US" sz="1600" dirty="0">
                <a:solidFill>
                  <a:srgbClr val="0070C0"/>
                </a:solidFill>
              </a:rPr>
              <a:t> </a:t>
            </a:r>
          </a:p>
          <a:p>
            <a:r>
              <a:rPr lang="zh-CN" altLang="en-US" sz="1600" dirty="0"/>
              <a:t>    return </a:t>
            </a:r>
            <a:r>
              <a:rPr lang="zh-CN" altLang="en-US" sz="1600"/>
              <a:t>0;			</a:t>
            </a:r>
            <a:r>
              <a:rPr lang="zh-CN" altLang="en-US" sz="1600">
                <a:solidFill>
                  <a:srgbClr val="008000"/>
                </a:solidFill>
              </a:rPr>
              <a:t>//</a:t>
            </a:r>
            <a:r>
              <a:rPr lang="zh-CN" altLang="en-US" sz="1600" dirty="0">
                <a:solidFill>
                  <a:srgbClr val="008000"/>
                </a:solidFill>
              </a:rPr>
              <a:t>函数执行完毕时返回函数值0</a:t>
            </a:r>
          </a:p>
          <a:p>
            <a:r>
              <a:rPr lang="zh-CN" altLang="en-US" sz="1600"/>
              <a:t>}			</a:t>
            </a:r>
            <a:r>
              <a:rPr lang="en-US" altLang="zh-CN" sz="1600"/>
              <a:t>	</a:t>
            </a:r>
            <a:r>
              <a:rPr lang="zh-CN" altLang="en-US" sz="1600">
                <a:solidFill>
                  <a:srgbClr val="008000"/>
                </a:solidFill>
              </a:rPr>
              <a:t>//</a:t>
            </a:r>
            <a:r>
              <a:rPr lang="zh-CN" altLang="en-US" sz="1600" dirty="0">
                <a:solidFill>
                  <a:srgbClr val="008000"/>
                </a:solidFill>
              </a:rPr>
              <a:t>函数结束的标志</a:t>
            </a:r>
          </a:p>
        </p:txBody>
      </p:sp>
      <p:sp>
        <p:nvSpPr>
          <p:cNvPr id="9" name="折角形 8"/>
          <p:cNvSpPr/>
          <p:nvPr/>
        </p:nvSpPr>
        <p:spPr>
          <a:xfrm>
            <a:off x="899490" y="3347881"/>
            <a:ext cx="10454310" cy="2188215"/>
          </a:xfrm>
          <a:prstGeom prst="foldedCorner">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18" name="组合 17"/>
          <p:cNvGrpSpPr/>
          <p:nvPr/>
        </p:nvGrpSpPr>
        <p:grpSpPr>
          <a:xfrm>
            <a:off x="1104900" y="3434644"/>
            <a:ext cx="1914345" cy="560717"/>
            <a:chOff x="8656983" y="1203671"/>
            <a:chExt cx="1914345" cy="497504"/>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983" y="1203671"/>
              <a:ext cx="487017" cy="487017"/>
            </a:xfrm>
            <a:prstGeom prst="rect">
              <a:avLst/>
            </a:prstGeom>
          </p:spPr>
        </p:pic>
        <p:sp>
          <p:nvSpPr>
            <p:cNvPr id="13" name="文本框 12"/>
            <p:cNvSpPr txBox="1"/>
            <p:nvPr/>
          </p:nvSpPr>
          <p:spPr>
            <a:xfrm>
              <a:off x="9253331" y="1331843"/>
              <a:ext cx="1242392"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程序分析</a:t>
              </a:r>
            </a:p>
          </p:txBody>
        </p:sp>
        <p:cxnSp>
          <p:nvCxnSpPr>
            <p:cNvPr id="15" name="直接连接符 14"/>
            <p:cNvCxnSpPr/>
            <p:nvPr/>
          </p:nvCxnSpPr>
          <p:spPr>
            <a:xfrm>
              <a:off x="8656983" y="1690688"/>
              <a:ext cx="1914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022073" y="4091463"/>
            <a:ext cx="9751015" cy="1208985"/>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altLang="zh-CN" b="1" dirty="0">
                <a:solidFill>
                  <a:srgbClr val="FFFF00"/>
                </a:solidFill>
              </a:rPr>
              <a:t>//</a:t>
            </a:r>
            <a:r>
              <a:rPr lang="zh-CN" altLang="en-US" sz="1600" dirty="0">
                <a:solidFill>
                  <a:schemeClr val="bg1"/>
                </a:solidFill>
              </a:rPr>
              <a:t>表示从此处到本行结束是“注释”，用来对程序有关部分进行必要的说明。在写</a:t>
            </a:r>
            <a:r>
              <a:rPr lang="en-US" altLang="zh-CN" sz="1600" dirty="0">
                <a:solidFill>
                  <a:schemeClr val="bg1"/>
                </a:solidFill>
              </a:rPr>
              <a:t>C</a:t>
            </a:r>
            <a:r>
              <a:rPr lang="zh-CN" altLang="en-US" sz="1600" dirty="0">
                <a:solidFill>
                  <a:schemeClr val="bg1"/>
                </a:solidFill>
              </a:rPr>
              <a:t>程序时应当多用注释，以方便自己和别人理解程序各部分的作用。在程序进行预编译处理时将每个注释替换为一个空格，因此在编译时注释部分不产生目标代码，注释对运行不起作用。注释只是给人看的，而不是让计算机执行的。</a:t>
            </a:r>
          </a:p>
        </p:txBody>
      </p:sp>
    </p:spTree>
    <p:extLst>
      <p:ext uri="{BB962C8B-B14F-4D97-AF65-F5344CB8AC3E}">
        <p14:creationId xmlns:p14="http://schemas.microsoft.com/office/powerpoint/2010/main" val="324293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注释</a:t>
            </a:r>
          </a:p>
        </p:txBody>
      </p:sp>
      <p:sp>
        <p:nvSpPr>
          <p:cNvPr id="5" name="MH_Other_1"/>
          <p:cNvSpPr/>
          <p:nvPr>
            <p:custDataLst>
              <p:tags r:id="rId1"/>
            </p:custDataLst>
          </p:nvPr>
        </p:nvSpPr>
        <p:spPr>
          <a:xfrm rot="5400000">
            <a:off x="1097757" y="1637853"/>
            <a:ext cx="288925"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6" name="MH_Other_2"/>
          <p:cNvCxnSpPr/>
          <p:nvPr>
            <p:custDataLst>
              <p:tags r:id="rId2"/>
            </p:custDataLst>
          </p:nvPr>
        </p:nvCxnSpPr>
        <p:spPr>
          <a:xfrm>
            <a:off x="1017587" y="2240997"/>
            <a:ext cx="227226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MH_Other_3"/>
          <p:cNvSpPr/>
          <p:nvPr>
            <p:custDataLst>
              <p:tags r:id="rId3"/>
            </p:custDataLst>
          </p:nvPr>
        </p:nvSpPr>
        <p:spPr>
          <a:xfrm rot="5400000">
            <a:off x="7012021" y="1637853"/>
            <a:ext cx="288925"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8" name="MH_Other_4"/>
          <p:cNvCxnSpPr/>
          <p:nvPr>
            <p:custDataLst>
              <p:tags r:id="rId4"/>
            </p:custDataLst>
          </p:nvPr>
        </p:nvCxnSpPr>
        <p:spPr>
          <a:xfrm>
            <a:off x="6939790" y="2240997"/>
            <a:ext cx="319253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MH_Text_1"/>
          <p:cNvSpPr txBox="1"/>
          <p:nvPr>
            <p:custDataLst>
              <p:tags r:id="rId5"/>
            </p:custDataLst>
          </p:nvPr>
        </p:nvSpPr>
        <p:spPr>
          <a:xfrm>
            <a:off x="949326" y="2267296"/>
            <a:ext cx="2439917" cy="2130425"/>
          </a:xfrm>
          <a:prstGeom prst="rect">
            <a:avLst/>
          </a:prstGeom>
          <a:noFill/>
        </p:spPr>
        <p:txBody>
          <a:bodyPr>
            <a:no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lnSpc>
                <a:spcPct val="150000"/>
              </a:lnSpc>
              <a:spcAft>
                <a:spcPts val="600"/>
              </a:spcAft>
              <a:defRPr/>
            </a:pPr>
            <a:r>
              <a:rPr lang="zh-CN" altLang="en-US" sz="1600" kern="1200" dirty="0">
                <a:solidFill>
                  <a:schemeClr val="tx1">
                    <a:lumMod val="75000"/>
                    <a:lumOff val="25000"/>
                  </a:schemeClr>
                </a:solidFill>
                <a:latin typeface="+mn-lt"/>
                <a:ea typeface="+mn-ea"/>
              </a:rPr>
              <a:t>这种注释可以单独占一行，也可以出现在一行中其他内容的右侧。此种注释的范围从</a:t>
            </a:r>
            <a:r>
              <a:rPr lang="en-US" altLang="zh-CN" sz="1600" kern="1200" dirty="0">
                <a:solidFill>
                  <a:schemeClr val="tx1">
                    <a:lumMod val="75000"/>
                    <a:lumOff val="25000"/>
                  </a:schemeClr>
                </a:solidFill>
                <a:latin typeface="+mn-lt"/>
                <a:ea typeface="+mn-ea"/>
              </a:rPr>
              <a:t>//</a:t>
            </a:r>
            <a:r>
              <a:rPr lang="zh-CN" altLang="en-US" sz="1600" kern="1200" dirty="0">
                <a:solidFill>
                  <a:schemeClr val="tx1">
                    <a:lumMod val="75000"/>
                    <a:lumOff val="25000"/>
                  </a:schemeClr>
                </a:solidFill>
                <a:latin typeface="+mn-lt"/>
                <a:ea typeface="+mn-ea"/>
              </a:rPr>
              <a:t>开始，以换行符结束。如果注释内容一行内写不下，可以用多个单行注释。</a:t>
            </a:r>
          </a:p>
        </p:txBody>
      </p:sp>
      <p:sp>
        <p:nvSpPr>
          <p:cNvPr id="11" name="MH_Text_2"/>
          <p:cNvSpPr txBox="1">
            <a:spLocks noChangeArrowheads="1"/>
          </p:cNvSpPr>
          <p:nvPr>
            <p:custDataLst>
              <p:tags r:id="rId6"/>
            </p:custDataLst>
          </p:nvPr>
        </p:nvSpPr>
        <p:spPr bwMode="auto">
          <a:xfrm>
            <a:off x="6866765" y="2340319"/>
            <a:ext cx="3370538" cy="2128838"/>
          </a:xfrm>
          <a:prstGeom prst="rect">
            <a:avLst/>
          </a:prstGeom>
          <a:noFill/>
        </p:spPr>
        <p:txBody>
          <a:bodyPr>
            <a:noAutofit/>
          </a:bodyPr>
          <a:lstStyle>
            <a:defPPr>
              <a:defRPr lang="zh-CN"/>
            </a:defPPr>
            <a:lvl1pPr marR="0" lvl="0" indent="0" algn="just" fontAlgn="auto">
              <a:lnSpc>
                <a:spcPct val="150000"/>
              </a:lnSpc>
              <a:spcBef>
                <a:spcPts val="0"/>
              </a:spcBef>
              <a:spcAft>
                <a:spcPts val="600"/>
              </a:spcAft>
              <a:buClrTx/>
              <a:buSzTx/>
              <a:buFontTx/>
              <a:buNone/>
              <a:tabLst/>
              <a:defRPr kumimoji="0" sz="1600" b="0" i="0" u="none" strike="noStrike" cap="none" spc="0" normalizeH="0" baseline="0">
                <a:ln>
                  <a:noFill/>
                </a:ln>
                <a:solidFill>
                  <a:schemeClr val="tx1">
                    <a:lumMod val="75000"/>
                    <a:lumOff val="25000"/>
                  </a:schemeClr>
                </a:solidFill>
                <a:effectLst/>
                <a:uLnTx/>
                <a:uFillTx/>
              </a:defRPr>
            </a:lvl1pPr>
          </a:lstStyle>
          <a:p>
            <a:r>
              <a:rPr lang="zh-CN" altLang="en-US" dirty="0"/>
              <a:t>这种注释可以包含多行内容。它可以单独占一行</a:t>
            </a:r>
            <a:r>
              <a:rPr lang="en-US" altLang="zh-CN" dirty="0"/>
              <a:t>(</a:t>
            </a:r>
            <a:r>
              <a:rPr lang="zh-CN" altLang="en-US" dirty="0"/>
              <a:t>在行开头以</a:t>
            </a:r>
            <a:r>
              <a:rPr lang="en-US" altLang="zh-CN" dirty="0"/>
              <a:t>/</a:t>
            </a:r>
            <a:r>
              <a:rPr lang="zh-CN" altLang="en-US" dirty="0"/>
              <a:t>*开始，行末以*</a:t>
            </a:r>
            <a:r>
              <a:rPr lang="en-US" altLang="zh-CN" dirty="0"/>
              <a:t>/</a:t>
            </a:r>
            <a:r>
              <a:rPr lang="zh-CN" altLang="en-US" dirty="0"/>
              <a:t>结束），也可以包含多行。编译系统在发现一个</a:t>
            </a:r>
            <a:r>
              <a:rPr lang="en-US" altLang="zh-CN" dirty="0"/>
              <a:t>/</a:t>
            </a:r>
            <a:r>
              <a:rPr lang="zh-CN" altLang="en-US" dirty="0"/>
              <a:t>*后，会开始找注释结束符*</a:t>
            </a:r>
            <a:r>
              <a:rPr lang="en-US" altLang="zh-CN" dirty="0"/>
              <a:t>/</a:t>
            </a:r>
            <a:r>
              <a:rPr lang="zh-CN" altLang="en-US" dirty="0"/>
              <a:t>，把二者间的内容作为注释。</a:t>
            </a:r>
          </a:p>
        </p:txBody>
      </p:sp>
      <p:sp>
        <p:nvSpPr>
          <p:cNvPr id="12" name="MH_SubTitle_1"/>
          <p:cNvSpPr txBox="1">
            <a:spLocks noChangeArrowheads="1"/>
          </p:cNvSpPr>
          <p:nvPr>
            <p:custDataLst>
              <p:tags r:id="rId7"/>
            </p:custDataLst>
          </p:nvPr>
        </p:nvSpPr>
        <p:spPr bwMode="auto">
          <a:xfrm>
            <a:off x="1144587" y="1791045"/>
            <a:ext cx="20653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dirty="0">
                <a:solidFill>
                  <a:schemeClr val="accent1"/>
                </a:solidFill>
                <a:latin typeface="微软雅黑" panose="020B0503020204020204" pitchFamily="34" charset="-122"/>
                <a:ea typeface="微软雅黑" panose="020B0503020204020204" pitchFamily="34" charset="-122"/>
              </a:rPr>
              <a:t>以</a:t>
            </a:r>
            <a:r>
              <a:rPr lang="en-US" altLang="zh-CN" dirty="0">
                <a:solidFill>
                  <a:schemeClr val="accent1"/>
                </a:solidFill>
                <a:latin typeface="微软雅黑" panose="020B0503020204020204" pitchFamily="34" charset="-122"/>
                <a:ea typeface="微软雅黑" panose="020B0503020204020204" pitchFamily="34" charset="-122"/>
              </a:rPr>
              <a:t>//</a:t>
            </a:r>
            <a:r>
              <a:rPr lang="zh-CN" altLang="en-US" dirty="0">
                <a:solidFill>
                  <a:schemeClr val="accent1"/>
                </a:solidFill>
                <a:latin typeface="微软雅黑" panose="020B0503020204020204" pitchFamily="34" charset="-122"/>
                <a:ea typeface="微软雅黑" panose="020B0503020204020204" pitchFamily="34" charset="-122"/>
              </a:rPr>
              <a:t>开始的单行注释</a:t>
            </a:r>
          </a:p>
        </p:txBody>
      </p:sp>
      <p:sp>
        <p:nvSpPr>
          <p:cNvPr id="13" name="MH_SubTitle_2"/>
          <p:cNvSpPr txBox="1">
            <a:spLocks noChangeArrowheads="1"/>
          </p:cNvSpPr>
          <p:nvPr>
            <p:custDataLst>
              <p:tags r:id="rId8"/>
            </p:custDataLst>
          </p:nvPr>
        </p:nvSpPr>
        <p:spPr bwMode="auto">
          <a:xfrm>
            <a:off x="7069205" y="1791045"/>
            <a:ext cx="30191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fontScale="92500"/>
          </a:bodyPr>
          <a:lstStyle>
            <a:defPPr>
              <a:defRPr lang="zh-CN"/>
            </a:defPPr>
            <a:lvl1pPr algn="ctr">
              <a:defRPr>
                <a:solidFill>
                  <a:schemeClr val="accent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r>
              <a:rPr lang="zh-CN" altLang="en-US" dirty="0"/>
              <a:t>以</a:t>
            </a:r>
            <a:r>
              <a:rPr lang="en-US" altLang="zh-CN" dirty="0"/>
              <a:t>/</a:t>
            </a:r>
            <a:r>
              <a:rPr lang="zh-CN" altLang="en-US" dirty="0"/>
              <a:t>*开始，以*</a:t>
            </a:r>
            <a:r>
              <a:rPr lang="en-US" altLang="zh-CN" dirty="0"/>
              <a:t>/</a:t>
            </a:r>
            <a:r>
              <a:rPr lang="zh-CN" altLang="en-US" dirty="0"/>
              <a:t>结束的块式注释</a:t>
            </a:r>
          </a:p>
        </p:txBody>
      </p:sp>
      <p:sp>
        <p:nvSpPr>
          <p:cNvPr id="14" name="矩形 13"/>
          <p:cNvSpPr/>
          <p:nvPr/>
        </p:nvSpPr>
        <p:spPr>
          <a:xfrm>
            <a:off x="1017588" y="5118788"/>
            <a:ext cx="9219716" cy="369332"/>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zh-CN" altLang="en-US" dirty="0"/>
              <a:t>注意：在字符串中的</a:t>
            </a:r>
            <a:r>
              <a:rPr lang="en-US" altLang="zh-CN" dirty="0"/>
              <a:t>//</a:t>
            </a:r>
            <a:r>
              <a:rPr lang="zh-CN" altLang="en-US" dirty="0"/>
              <a:t>和</a:t>
            </a:r>
            <a:r>
              <a:rPr lang="en-US" altLang="zh-CN" dirty="0"/>
              <a:t>/</a:t>
            </a:r>
            <a:r>
              <a:rPr lang="zh-CN" altLang="en-US" dirty="0"/>
              <a:t>*都不作为注释的开始。而是作为字符串的一部分。</a:t>
            </a:r>
          </a:p>
        </p:txBody>
      </p:sp>
      <p:sp>
        <p:nvSpPr>
          <p:cNvPr id="16" name="Rectangle 8"/>
          <p:cNvSpPr>
            <a:spLocks noChangeArrowheads="1"/>
          </p:cNvSpPr>
          <p:nvPr/>
        </p:nvSpPr>
        <p:spPr bwMode="auto">
          <a:xfrm>
            <a:off x="4423811" y="2338788"/>
            <a:ext cx="1678815" cy="1062175"/>
          </a:xfrm>
          <a:prstGeom prst="rect">
            <a:avLst/>
          </a:prstGeom>
          <a:solidFill>
            <a:schemeClr val="accent4">
              <a:lumMod val="40000"/>
              <a:lumOff val="60000"/>
            </a:schemeClr>
          </a:solidFill>
          <a:ln w="9525">
            <a:noFill/>
            <a:miter lim="800000"/>
            <a:headEnd/>
            <a:tailEnd/>
          </a:ln>
        </p:spPr>
        <p:txBody>
          <a:bodyPr anchor="ctr"/>
          <a:lstStyle>
            <a:lvl1pPr defTabSz="717550">
              <a:defRPr kumimoji="1" sz="2400">
                <a:solidFill>
                  <a:schemeClr val="tx1"/>
                </a:solidFill>
                <a:latin typeface="Times New Roman" pitchFamily="18" charset="0"/>
                <a:ea typeface="宋体" pitchFamily="2" charset="-122"/>
              </a:defRPr>
            </a:lvl1pPr>
            <a:lvl2pPr defTabSz="717550">
              <a:defRPr kumimoji="1" sz="2400">
                <a:solidFill>
                  <a:schemeClr val="tx1"/>
                </a:solidFill>
                <a:latin typeface="Times New Roman" pitchFamily="18" charset="0"/>
                <a:ea typeface="宋体" pitchFamily="2" charset="-122"/>
              </a:defRPr>
            </a:lvl2pPr>
            <a:lvl3pPr defTabSz="717550">
              <a:defRPr kumimoji="1" sz="2400">
                <a:solidFill>
                  <a:schemeClr val="tx1"/>
                </a:solidFill>
                <a:latin typeface="Times New Roman" pitchFamily="18" charset="0"/>
                <a:ea typeface="宋体" pitchFamily="2" charset="-122"/>
              </a:defRPr>
            </a:lvl3pPr>
            <a:lvl4pPr defTabSz="717550">
              <a:defRPr kumimoji="1" sz="2400">
                <a:solidFill>
                  <a:schemeClr val="tx1"/>
                </a:solidFill>
                <a:latin typeface="Times New Roman" pitchFamily="18" charset="0"/>
                <a:ea typeface="宋体" pitchFamily="2" charset="-122"/>
              </a:defRPr>
            </a:lvl4pPr>
            <a:lvl5pPr defTabSz="717550">
              <a:defRPr kumimoji="1" sz="2400">
                <a:solidFill>
                  <a:schemeClr val="tx1"/>
                </a:solidFill>
                <a:latin typeface="Times New Roman" pitchFamily="18" charset="0"/>
                <a:ea typeface="宋体" pitchFamily="2" charset="-122"/>
              </a:defRPr>
            </a:lvl5pPr>
            <a:lvl6pPr defTabSz="717550" fontAlgn="base">
              <a:spcBef>
                <a:spcPct val="0"/>
              </a:spcBef>
              <a:spcAft>
                <a:spcPct val="0"/>
              </a:spcAft>
              <a:defRPr kumimoji="1" sz="2400">
                <a:solidFill>
                  <a:schemeClr val="tx1"/>
                </a:solidFill>
                <a:latin typeface="Times New Roman" pitchFamily="18" charset="0"/>
                <a:ea typeface="宋体" pitchFamily="2" charset="-122"/>
              </a:defRPr>
            </a:lvl6pPr>
            <a:lvl7pPr defTabSz="717550" fontAlgn="base">
              <a:spcBef>
                <a:spcPct val="0"/>
              </a:spcBef>
              <a:spcAft>
                <a:spcPct val="0"/>
              </a:spcAft>
              <a:defRPr kumimoji="1" sz="2400">
                <a:solidFill>
                  <a:schemeClr val="tx1"/>
                </a:solidFill>
                <a:latin typeface="Times New Roman" pitchFamily="18" charset="0"/>
                <a:ea typeface="宋体" pitchFamily="2" charset="-122"/>
              </a:defRPr>
            </a:lvl7pPr>
            <a:lvl8pPr defTabSz="717550" fontAlgn="base">
              <a:spcBef>
                <a:spcPct val="0"/>
              </a:spcBef>
              <a:spcAft>
                <a:spcPct val="0"/>
              </a:spcAft>
              <a:defRPr kumimoji="1" sz="2400">
                <a:solidFill>
                  <a:schemeClr val="tx1"/>
                </a:solidFill>
                <a:latin typeface="Times New Roman" pitchFamily="18" charset="0"/>
                <a:ea typeface="宋体" pitchFamily="2" charset="-122"/>
              </a:defRPr>
            </a:lvl8pPr>
            <a:lvl9pPr defTabSz="717550" fontAlgn="base">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50000"/>
              </a:lnSpc>
            </a:pPr>
            <a:r>
              <a:rPr lang="en-US" altLang="zh-CN"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第一行注释</a:t>
            </a:r>
            <a:endParaRPr lang="en-US" altLang="zh-CN"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继续注释</a:t>
            </a:r>
            <a:endParaRPr lang="en-US" altLang="zh-CN"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Rectangle 8"/>
          <p:cNvSpPr>
            <a:spLocks noChangeArrowheads="1"/>
          </p:cNvSpPr>
          <p:nvPr/>
        </p:nvSpPr>
        <p:spPr bwMode="auto">
          <a:xfrm>
            <a:off x="4423811" y="3501735"/>
            <a:ext cx="1678815" cy="1062175"/>
          </a:xfrm>
          <a:prstGeom prst="rect">
            <a:avLst/>
          </a:prstGeom>
          <a:solidFill>
            <a:schemeClr val="accent4">
              <a:lumMod val="40000"/>
              <a:lumOff val="60000"/>
            </a:schemeClr>
          </a:solidFill>
          <a:ln w="9525">
            <a:noFill/>
            <a:miter lim="800000"/>
            <a:headEnd/>
            <a:tailEnd/>
          </a:ln>
        </p:spPr>
        <p:txBody>
          <a:bodyPr anchor="ctr"/>
          <a:lstStyle>
            <a:lvl1pPr defTabSz="717550">
              <a:defRPr kumimoji="1" sz="2400">
                <a:solidFill>
                  <a:schemeClr val="tx1"/>
                </a:solidFill>
                <a:latin typeface="Times New Roman" pitchFamily="18" charset="0"/>
                <a:ea typeface="宋体" pitchFamily="2" charset="-122"/>
              </a:defRPr>
            </a:lvl1pPr>
            <a:lvl2pPr defTabSz="717550">
              <a:defRPr kumimoji="1" sz="2400">
                <a:solidFill>
                  <a:schemeClr val="tx1"/>
                </a:solidFill>
                <a:latin typeface="Times New Roman" pitchFamily="18" charset="0"/>
                <a:ea typeface="宋体" pitchFamily="2" charset="-122"/>
              </a:defRPr>
            </a:lvl2pPr>
            <a:lvl3pPr defTabSz="717550">
              <a:defRPr kumimoji="1" sz="2400">
                <a:solidFill>
                  <a:schemeClr val="tx1"/>
                </a:solidFill>
                <a:latin typeface="Times New Roman" pitchFamily="18" charset="0"/>
                <a:ea typeface="宋体" pitchFamily="2" charset="-122"/>
              </a:defRPr>
            </a:lvl3pPr>
            <a:lvl4pPr defTabSz="717550">
              <a:defRPr kumimoji="1" sz="2400">
                <a:solidFill>
                  <a:schemeClr val="tx1"/>
                </a:solidFill>
                <a:latin typeface="Times New Roman" pitchFamily="18" charset="0"/>
                <a:ea typeface="宋体" pitchFamily="2" charset="-122"/>
              </a:defRPr>
            </a:lvl4pPr>
            <a:lvl5pPr defTabSz="717550">
              <a:defRPr kumimoji="1" sz="2400">
                <a:solidFill>
                  <a:schemeClr val="tx1"/>
                </a:solidFill>
                <a:latin typeface="Times New Roman" pitchFamily="18" charset="0"/>
                <a:ea typeface="宋体" pitchFamily="2" charset="-122"/>
              </a:defRPr>
            </a:lvl5pPr>
            <a:lvl6pPr defTabSz="717550" fontAlgn="base">
              <a:spcBef>
                <a:spcPct val="0"/>
              </a:spcBef>
              <a:spcAft>
                <a:spcPct val="0"/>
              </a:spcAft>
              <a:defRPr kumimoji="1" sz="2400">
                <a:solidFill>
                  <a:schemeClr val="tx1"/>
                </a:solidFill>
                <a:latin typeface="Times New Roman" pitchFamily="18" charset="0"/>
                <a:ea typeface="宋体" pitchFamily="2" charset="-122"/>
              </a:defRPr>
            </a:lvl6pPr>
            <a:lvl7pPr defTabSz="717550" fontAlgn="base">
              <a:spcBef>
                <a:spcPct val="0"/>
              </a:spcBef>
              <a:spcAft>
                <a:spcPct val="0"/>
              </a:spcAft>
              <a:defRPr kumimoji="1" sz="2400">
                <a:solidFill>
                  <a:schemeClr val="tx1"/>
                </a:solidFill>
                <a:latin typeface="Times New Roman" pitchFamily="18" charset="0"/>
                <a:ea typeface="宋体" pitchFamily="2" charset="-122"/>
              </a:defRPr>
            </a:lvl7pPr>
            <a:lvl8pPr defTabSz="717550" fontAlgn="base">
              <a:spcBef>
                <a:spcPct val="0"/>
              </a:spcBef>
              <a:spcAft>
                <a:spcPct val="0"/>
              </a:spcAft>
              <a:defRPr kumimoji="1" sz="2400">
                <a:solidFill>
                  <a:schemeClr val="tx1"/>
                </a:solidFill>
                <a:latin typeface="Times New Roman" pitchFamily="18" charset="0"/>
                <a:ea typeface="宋体" pitchFamily="2" charset="-122"/>
              </a:defRPr>
            </a:lvl8pPr>
            <a:lvl9pPr defTabSz="717550" fontAlgn="base">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50000"/>
              </a:lnSpc>
            </a:pPr>
            <a:r>
              <a:rPr lang="en-US" altLang="zh-CN"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*一整块都是</a:t>
            </a:r>
            <a:endParaRPr lang="en-US" altLang="zh-CN"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注释*</a:t>
            </a:r>
            <a:r>
              <a:rPr lang="en-US" altLang="zh-CN" sz="16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1929378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注释</a:t>
            </a:r>
          </a:p>
        </p:txBody>
      </p:sp>
      <p:sp>
        <p:nvSpPr>
          <p:cNvPr id="4" name="圆角矩形 3"/>
          <p:cNvSpPr/>
          <p:nvPr/>
        </p:nvSpPr>
        <p:spPr>
          <a:xfrm>
            <a:off x="1902135" y="1861770"/>
            <a:ext cx="3505200" cy="1680814"/>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CN" sz="1600" dirty="0"/>
              <a:t>#include &lt;</a:t>
            </a:r>
            <a:r>
              <a:rPr lang="en-US" altLang="zh-CN" sz="1600" dirty="0" err="1"/>
              <a:t>stdio.h</a:t>
            </a:r>
            <a:r>
              <a:rPr lang="en-US" altLang="zh-CN" sz="1600" dirty="0"/>
              <a:t>&gt;</a:t>
            </a:r>
          </a:p>
          <a:p>
            <a:r>
              <a:rPr lang="en-US" altLang="zh-CN" sz="1600" dirty="0" err="1"/>
              <a:t>int</a:t>
            </a:r>
            <a:r>
              <a:rPr lang="en-US" altLang="zh-CN" sz="1600" dirty="0"/>
              <a:t> </a:t>
            </a:r>
            <a:r>
              <a:rPr lang="en-US" altLang="zh-CN" sz="1600"/>
              <a:t>main()	</a:t>
            </a:r>
            <a:endParaRPr lang="en-US" altLang="zh-CN" sz="1600" dirty="0"/>
          </a:p>
          <a:p>
            <a:r>
              <a:rPr lang="en-US" altLang="zh-CN" sz="1600" dirty="0"/>
              <a:t>{</a:t>
            </a:r>
          </a:p>
          <a:p>
            <a:r>
              <a:rPr lang="en-US" altLang="zh-CN" sz="1600" dirty="0"/>
              <a:t>    </a:t>
            </a:r>
            <a:r>
              <a:rPr lang="en-US" altLang="zh-CN" sz="1600" dirty="0" err="1"/>
              <a:t>printf</a:t>
            </a:r>
            <a:r>
              <a:rPr lang="en-US" altLang="zh-CN" sz="1600" dirty="0"/>
              <a:t>("//how do you do!\n");</a:t>
            </a:r>
          </a:p>
          <a:p>
            <a:r>
              <a:rPr lang="en-US" altLang="zh-CN" sz="1600" dirty="0"/>
              <a:t>    return 0;</a:t>
            </a:r>
          </a:p>
          <a:p>
            <a:r>
              <a:rPr lang="en-US" altLang="zh-CN" sz="1600" dirty="0"/>
              <a:t>}</a:t>
            </a:r>
            <a:endParaRPr lang="zh-CN" altLang="en-US" sz="1600" dirty="0">
              <a:solidFill>
                <a:srgbClr val="008000"/>
              </a:solidFill>
            </a:endParaRPr>
          </a:p>
        </p:txBody>
      </p:sp>
      <p:pic>
        <p:nvPicPr>
          <p:cNvPr id="5" name="图片 4"/>
          <p:cNvPicPr>
            <a:picLocks noChangeAspect="1"/>
          </p:cNvPicPr>
          <p:nvPr/>
        </p:nvPicPr>
        <p:blipFill>
          <a:blip r:embed="rId2" cstate="print"/>
          <a:stretch>
            <a:fillRect/>
          </a:stretch>
        </p:blipFill>
        <p:spPr>
          <a:xfrm>
            <a:off x="1902135" y="3864457"/>
            <a:ext cx="3505200" cy="1057275"/>
          </a:xfrm>
          <a:prstGeom prst="rect">
            <a:avLst/>
          </a:prstGeom>
        </p:spPr>
      </p:pic>
      <p:sp>
        <p:nvSpPr>
          <p:cNvPr id="6" name="圆角矩形 5"/>
          <p:cNvSpPr/>
          <p:nvPr/>
        </p:nvSpPr>
        <p:spPr>
          <a:xfrm>
            <a:off x="6971092" y="1861770"/>
            <a:ext cx="3505200" cy="1680814"/>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CN" sz="1600" dirty="0"/>
              <a:t>#include &lt;</a:t>
            </a:r>
            <a:r>
              <a:rPr lang="en-US" altLang="zh-CN" sz="1600" dirty="0" err="1"/>
              <a:t>stdio.h</a:t>
            </a:r>
            <a:r>
              <a:rPr lang="en-US" altLang="zh-CN" sz="1600" dirty="0"/>
              <a:t>&gt;</a:t>
            </a:r>
          </a:p>
          <a:p>
            <a:r>
              <a:rPr lang="en-US" altLang="zh-CN" sz="1600" dirty="0" err="1"/>
              <a:t>int</a:t>
            </a:r>
            <a:r>
              <a:rPr lang="en-US" altLang="zh-CN" sz="1600" dirty="0"/>
              <a:t> </a:t>
            </a:r>
            <a:r>
              <a:rPr lang="en-US" altLang="zh-CN" sz="1600"/>
              <a:t>main()	</a:t>
            </a:r>
            <a:endParaRPr lang="en-US" altLang="zh-CN" sz="1600" dirty="0"/>
          </a:p>
          <a:p>
            <a:r>
              <a:rPr lang="en-US" altLang="zh-CN" sz="1600" dirty="0"/>
              <a:t>{</a:t>
            </a:r>
          </a:p>
          <a:p>
            <a:r>
              <a:rPr lang="en-US" altLang="zh-CN" sz="1600" dirty="0"/>
              <a:t>    </a:t>
            </a:r>
            <a:r>
              <a:rPr lang="en-US" altLang="zh-CN" sz="1600" dirty="0" err="1"/>
              <a:t>printf</a:t>
            </a:r>
            <a:r>
              <a:rPr lang="en-US" altLang="zh-CN" sz="1600" dirty="0"/>
              <a:t>("/*how do you do!*/\n");</a:t>
            </a:r>
          </a:p>
          <a:p>
            <a:r>
              <a:rPr lang="en-US" altLang="zh-CN" sz="1600" dirty="0"/>
              <a:t>    return 0;</a:t>
            </a:r>
          </a:p>
          <a:p>
            <a:r>
              <a:rPr lang="en-US" altLang="zh-CN" sz="1600" dirty="0"/>
              <a:t>}</a:t>
            </a:r>
            <a:endParaRPr lang="zh-CN" altLang="en-US" sz="1600" dirty="0">
              <a:solidFill>
                <a:srgbClr val="008000"/>
              </a:solidFill>
            </a:endParaRPr>
          </a:p>
        </p:txBody>
      </p:sp>
      <p:pic>
        <p:nvPicPr>
          <p:cNvPr id="7" name="图片 6"/>
          <p:cNvPicPr>
            <a:picLocks noChangeAspect="1"/>
          </p:cNvPicPr>
          <p:nvPr/>
        </p:nvPicPr>
        <p:blipFill>
          <a:blip r:embed="rId3" cstate="print"/>
          <a:stretch>
            <a:fillRect/>
          </a:stretch>
        </p:blipFill>
        <p:spPr>
          <a:xfrm>
            <a:off x="6961567" y="3864457"/>
            <a:ext cx="3514725" cy="1057275"/>
          </a:xfrm>
          <a:prstGeom prst="rect">
            <a:avLst/>
          </a:prstGeom>
        </p:spPr>
      </p:pic>
    </p:spTree>
    <p:extLst>
      <p:ext uri="{BB962C8B-B14F-4D97-AF65-F5344CB8AC3E}">
        <p14:creationId xmlns:p14="http://schemas.microsoft.com/office/powerpoint/2010/main" val="853494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362A621-EBB1-4759-B613-28B99526A49E}"/>
              </a:ext>
            </a:extLst>
          </p:cNvPr>
          <p:cNvPicPr>
            <a:picLocks noChangeAspect="1"/>
          </p:cNvPicPr>
          <p:nvPr/>
        </p:nvPicPr>
        <p:blipFill>
          <a:blip r:embed="rId2"/>
          <a:stretch>
            <a:fillRect/>
          </a:stretch>
        </p:blipFill>
        <p:spPr>
          <a:xfrm>
            <a:off x="1011752" y="1972163"/>
            <a:ext cx="4749232" cy="2784407"/>
          </a:xfrm>
          <a:prstGeom prst="rect">
            <a:avLst/>
          </a:prstGeom>
        </p:spPr>
      </p:pic>
      <p:pic>
        <p:nvPicPr>
          <p:cNvPr id="9" name="图片 8">
            <a:extLst>
              <a:ext uri="{FF2B5EF4-FFF2-40B4-BE49-F238E27FC236}">
                <a16:creationId xmlns:a16="http://schemas.microsoft.com/office/drawing/2014/main" id="{A5A783F0-727F-41D0-BD92-1ED51F7A2448}"/>
              </a:ext>
            </a:extLst>
          </p:cNvPr>
          <p:cNvPicPr>
            <a:picLocks noChangeAspect="1"/>
          </p:cNvPicPr>
          <p:nvPr/>
        </p:nvPicPr>
        <p:blipFill>
          <a:blip r:embed="rId3"/>
          <a:stretch>
            <a:fillRect/>
          </a:stretch>
        </p:blipFill>
        <p:spPr>
          <a:xfrm>
            <a:off x="5849761" y="2028296"/>
            <a:ext cx="4749233" cy="2680678"/>
          </a:xfrm>
          <a:prstGeom prst="rect">
            <a:avLst/>
          </a:prstGeom>
        </p:spPr>
      </p:pic>
    </p:spTree>
    <p:extLst>
      <p:ext uri="{BB962C8B-B14F-4D97-AF65-F5344CB8AC3E}">
        <p14:creationId xmlns:p14="http://schemas.microsoft.com/office/powerpoint/2010/main" val="2401275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3" name="内容占位符 2"/>
          <p:cNvSpPr>
            <a:spLocks noGrp="1"/>
          </p:cNvSpPr>
          <p:nvPr>
            <p:ph idx="1"/>
          </p:nvPr>
        </p:nvSpPr>
        <p:spPr>
          <a:xfrm>
            <a:off x="669924" y="1277605"/>
            <a:ext cx="7232374" cy="589584"/>
          </a:xfrm>
        </p:spPr>
        <p:txBody>
          <a:bodyPr>
            <a:normAutofit/>
          </a:bodyPr>
          <a:lstStyle/>
          <a:p>
            <a:pPr marL="0" indent="0">
              <a:lnSpc>
                <a:spcPct val="120000"/>
              </a:lnSpc>
              <a:buNone/>
            </a:pPr>
            <a:r>
              <a:rPr lang="en-US" altLang="zh-CN" sz="2400" dirty="0">
                <a:solidFill>
                  <a:schemeClr val="accent1"/>
                </a:solidFill>
              </a:rPr>
              <a:t>【</a:t>
            </a:r>
            <a:r>
              <a:rPr lang="zh-CN" altLang="en-US" sz="2400" dirty="0">
                <a:solidFill>
                  <a:schemeClr val="accent1"/>
                </a:solidFill>
              </a:rPr>
              <a:t>例</a:t>
            </a:r>
            <a:r>
              <a:rPr lang="en-US" altLang="zh-CN" sz="2400" dirty="0">
                <a:solidFill>
                  <a:schemeClr val="accent1"/>
                </a:solidFill>
              </a:rPr>
              <a:t>1.2】</a:t>
            </a:r>
            <a:r>
              <a:rPr lang="zh-CN" altLang="en-US" sz="2400" dirty="0">
                <a:solidFill>
                  <a:schemeClr val="accent1"/>
                </a:solidFill>
              </a:rPr>
              <a:t>求两个整数之和</a:t>
            </a:r>
            <a:endParaRPr lang="en-US" altLang="zh-CN" sz="2400" dirty="0">
              <a:solidFill>
                <a:schemeClr val="accent1"/>
              </a:solidFill>
            </a:endParaRPr>
          </a:p>
        </p:txBody>
      </p:sp>
      <p:sp>
        <p:nvSpPr>
          <p:cNvPr id="4" name="矩形 3"/>
          <p:cNvSpPr/>
          <p:nvPr/>
        </p:nvSpPr>
        <p:spPr>
          <a:xfrm>
            <a:off x="891897" y="1867189"/>
            <a:ext cx="6771861" cy="707886"/>
          </a:xfrm>
          <a:prstGeom prst="rect">
            <a:avLst/>
          </a:prstGeom>
        </p:spPr>
        <p:txBody>
          <a:bodyPr wrap="square">
            <a:spAutoFit/>
          </a:bodyPr>
          <a:lstStyle/>
          <a:p>
            <a:r>
              <a:rPr lang="zh-CN" altLang="en-US" sz="2000" b="1" dirty="0"/>
              <a:t>解题思路</a:t>
            </a:r>
            <a:r>
              <a:rPr lang="en-US" altLang="zh-CN" sz="2000" b="1" dirty="0"/>
              <a:t>: </a:t>
            </a:r>
            <a:r>
              <a:rPr lang="zh-CN" altLang="en-US" sz="2000" dirty="0"/>
              <a:t>设置</a:t>
            </a:r>
            <a:r>
              <a:rPr lang="en-US" altLang="zh-CN" sz="2000" dirty="0"/>
              <a:t>3</a:t>
            </a:r>
            <a:r>
              <a:rPr lang="zh-CN" altLang="en-US" sz="2000" dirty="0"/>
              <a:t>个变量，</a:t>
            </a:r>
            <a:r>
              <a:rPr lang="en-US" altLang="zh-CN" sz="2000" dirty="0"/>
              <a:t>a</a:t>
            </a:r>
            <a:r>
              <a:rPr lang="zh-CN" altLang="en-US" sz="2000" dirty="0"/>
              <a:t>和</a:t>
            </a:r>
            <a:r>
              <a:rPr lang="en-US" altLang="zh-CN" sz="2000" dirty="0"/>
              <a:t>b</a:t>
            </a:r>
            <a:r>
              <a:rPr lang="zh-CN" altLang="en-US" sz="2000" dirty="0"/>
              <a:t>用来存放两个整数，</a:t>
            </a:r>
            <a:r>
              <a:rPr lang="en-US" altLang="zh-CN" sz="2000" dirty="0"/>
              <a:t>sum</a:t>
            </a:r>
            <a:r>
              <a:rPr lang="zh-CN" altLang="en-US" sz="2000" dirty="0"/>
              <a:t>用来存放和数。用赋值运算符“</a:t>
            </a:r>
            <a:r>
              <a:rPr lang="en-US" altLang="zh-CN" sz="2000" dirty="0"/>
              <a:t>=”</a:t>
            </a:r>
            <a:r>
              <a:rPr lang="zh-CN" altLang="en-US" sz="2000" dirty="0"/>
              <a:t>把相加的结果传送给</a:t>
            </a:r>
            <a:r>
              <a:rPr lang="en-US" altLang="zh-CN" sz="2000" dirty="0"/>
              <a:t>sum</a:t>
            </a:r>
            <a:r>
              <a:rPr lang="zh-CN" altLang="en-US" sz="2000" dirty="0"/>
              <a:t>。</a:t>
            </a:r>
          </a:p>
        </p:txBody>
      </p:sp>
      <p:sp>
        <p:nvSpPr>
          <p:cNvPr id="7" name="圆角矩形 6"/>
          <p:cNvSpPr/>
          <p:nvPr/>
        </p:nvSpPr>
        <p:spPr>
          <a:xfrm>
            <a:off x="891897" y="2725128"/>
            <a:ext cx="7706140" cy="2750077"/>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CN" sz="1600" dirty="0"/>
              <a:t>#include &lt;</a:t>
            </a:r>
            <a:r>
              <a:rPr lang="en-US" altLang="zh-CN" sz="1600" dirty="0" err="1"/>
              <a:t>stdio.h</a:t>
            </a:r>
            <a:r>
              <a:rPr lang="en-US" altLang="zh-CN" sz="1600" dirty="0"/>
              <a:t>&gt;		</a:t>
            </a:r>
            <a:r>
              <a:rPr lang="en-US" altLang="zh-CN" sz="1600" dirty="0">
                <a:solidFill>
                  <a:srgbClr val="008000"/>
                </a:solidFill>
              </a:rPr>
              <a:t>//</a:t>
            </a:r>
            <a:r>
              <a:rPr lang="zh-CN" altLang="en-US" sz="1600" dirty="0">
                <a:solidFill>
                  <a:srgbClr val="008000"/>
                </a:solidFill>
              </a:rPr>
              <a:t>这是编译预处理指令 </a:t>
            </a:r>
          </a:p>
          <a:p>
            <a:r>
              <a:rPr lang="en-US" altLang="zh-CN" sz="1600" dirty="0" err="1"/>
              <a:t>int</a:t>
            </a:r>
            <a:r>
              <a:rPr lang="en-US" altLang="zh-CN" sz="1600" dirty="0"/>
              <a:t> main( )			</a:t>
            </a:r>
            <a:r>
              <a:rPr lang="en-US" altLang="zh-CN" sz="1600" dirty="0">
                <a:solidFill>
                  <a:srgbClr val="008000"/>
                </a:solidFill>
              </a:rPr>
              <a:t>//</a:t>
            </a:r>
            <a:r>
              <a:rPr lang="zh-CN" altLang="en-US" sz="1600" dirty="0">
                <a:solidFill>
                  <a:srgbClr val="008000"/>
                </a:solidFill>
              </a:rPr>
              <a:t>定义主函数</a:t>
            </a:r>
          </a:p>
          <a:p>
            <a:r>
              <a:rPr lang="en-US" altLang="zh-CN" sz="1600" dirty="0"/>
              <a:t>{ 			</a:t>
            </a:r>
            <a:r>
              <a:rPr lang="en-US" altLang="zh-CN" sz="1600" dirty="0">
                <a:solidFill>
                  <a:srgbClr val="008000"/>
                </a:solidFill>
              </a:rPr>
              <a:t>//</a:t>
            </a:r>
            <a:r>
              <a:rPr lang="zh-CN" altLang="en-US" sz="1600" dirty="0">
                <a:solidFill>
                  <a:srgbClr val="008000"/>
                </a:solidFill>
              </a:rPr>
              <a:t>函数开始 </a:t>
            </a:r>
          </a:p>
          <a:p>
            <a:r>
              <a:rPr lang="zh-CN" altLang="en-US" sz="1600" dirty="0"/>
              <a:t>    </a:t>
            </a:r>
            <a:r>
              <a:rPr lang="en-US" altLang="zh-CN" sz="1600" dirty="0" err="1"/>
              <a:t>int</a:t>
            </a:r>
            <a:r>
              <a:rPr lang="en-US" altLang="zh-CN" sz="1600" dirty="0"/>
              <a:t> </a:t>
            </a:r>
            <a:r>
              <a:rPr lang="en-US" altLang="zh-CN" sz="1600" dirty="0" err="1"/>
              <a:t>a,b,sum</a:t>
            </a:r>
            <a:r>
              <a:rPr lang="en-US" altLang="zh-CN" sz="1600" dirty="0"/>
              <a:t>; 		</a:t>
            </a:r>
            <a:r>
              <a:rPr lang="en-US" altLang="zh-CN" sz="1600" dirty="0">
                <a:solidFill>
                  <a:srgbClr val="008000"/>
                </a:solidFill>
              </a:rPr>
              <a:t>//</a:t>
            </a:r>
            <a:r>
              <a:rPr lang="zh-CN" altLang="en-US" sz="1600" dirty="0">
                <a:solidFill>
                  <a:srgbClr val="008000"/>
                </a:solidFill>
              </a:rPr>
              <a:t>本行是程序的声明部分，定义</a:t>
            </a:r>
            <a:r>
              <a:rPr lang="en-US" altLang="zh-CN" sz="1600" dirty="0" err="1">
                <a:solidFill>
                  <a:srgbClr val="008000"/>
                </a:solidFill>
              </a:rPr>
              <a:t>a,b,sum</a:t>
            </a:r>
            <a:r>
              <a:rPr lang="zh-CN" altLang="en-US" sz="1600" dirty="0">
                <a:solidFill>
                  <a:srgbClr val="008000"/>
                </a:solidFill>
              </a:rPr>
              <a:t>为整型变量</a:t>
            </a:r>
          </a:p>
          <a:p>
            <a:r>
              <a:rPr lang="zh-CN" altLang="en-US" sz="1600" dirty="0"/>
              <a:t>    </a:t>
            </a:r>
            <a:r>
              <a:rPr lang="en-US" altLang="zh-CN" sz="1600" dirty="0"/>
              <a:t>a=123;			</a:t>
            </a:r>
            <a:r>
              <a:rPr lang="en-US" altLang="zh-CN" sz="1600" dirty="0">
                <a:solidFill>
                  <a:srgbClr val="008000"/>
                </a:solidFill>
              </a:rPr>
              <a:t>//</a:t>
            </a:r>
            <a:r>
              <a:rPr lang="zh-CN" altLang="en-US" sz="1600" dirty="0">
                <a:solidFill>
                  <a:srgbClr val="008000"/>
                </a:solidFill>
              </a:rPr>
              <a:t>对变量</a:t>
            </a:r>
            <a:r>
              <a:rPr lang="en-US" altLang="zh-CN" sz="1600" dirty="0">
                <a:solidFill>
                  <a:srgbClr val="008000"/>
                </a:solidFill>
              </a:rPr>
              <a:t>a</a:t>
            </a:r>
            <a:r>
              <a:rPr lang="zh-CN" altLang="en-US" sz="1600" dirty="0">
                <a:solidFill>
                  <a:srgbClr val="008000"/>
                </a:solidFill>
              </a:rPr>
              <a:t>赋值</a:t>
            </a:r>
          </a:p>
          <a:p>
            <a:r>
              <a:rPr lang="zh-CN" altLang="en-US" sz="1600" dirty="0"/>
              <a:t>    </a:t>
            </a:r>
            <a:r>
              <a:rPr lang="en-US" altLang="zh-CN" sz="1600" dirty="0"/>
              <a:t>b=456;			</a:t>
            </a:r>
            <a:r>
              <a:rPr lang="en-US" altLang="zh-CN" sz="1600" dirty="0">
                <a:solidFill>
                  <a:srgbClr val="008000"/>
                </a:solidFill>
              </a:rPr>
              <a:t>//</a:t>
            </a:r>
            <a:r>
              <a:rPr lang="zh-CN" altLang="en-US" sz="1600" dirty="0">
                <a:solidFill>
                  <a:srgbClr val="008000"/>
                </a:solidFill>
              </a:rPr>
              <a:t>对变量</a:t>
            </a:r>
            <a:r>
              <a:rPr lang="en-US" altLang="zh-CN" sz="1600" dirty="0">
                <a:solidFill>
                  <a:srgbClr val="008000"/>
                </a:solidFill>
              </a:rPr>
              <a:t>b</a:t>
            </a:r>
            <a:r>
              <a:rPr lang="zh-CN" altLang="en-US" sz="1600" dirty="0">
                <a:solidFill>
                  <a:srgbClr val="008000"/>
                </a:solidFill>
              </a:rPr>
              <a:t>赋值 </a:t>
            </a:r>
          </a:p>
          <a:p>
            <a:r>
              <a:rPr lang="zh-CN" altLang="en-US" sz="1600" dirty="0"/>
              <a:t>    </a:t>
            </a:r>
            <a:r>
              <a:rPr lang="en-US" altLang="zh-CN" sz="1600" dirty="0"/>
              <a:t>sum=</a:t>
            </a:r>
            <a:r>
              <a:rPr lang="en-US" altLang="zh-CN" sz="1600" dirty="0" err="1"/>
              <a:t>a+b</a:t>
            </a:r>
            <a:r>
              <a:rPr lang="en-US" altLang="zh-CN" sz="1600" dirty="0"/>
              <a:t>;		</a:t>
            </a:r>
            <a:r>
              <a:rPr lang="en-US" altLang="zh-CN" sz="1600" dirty="0">
                <a:solidFill>
                  <a:srgbClr val="008000"/>
                </a:solidFill>
              </a:rPr>
              <a:t>//</a:t>
            </a:r>
            <a:r>
              <a:rPr lang="zh-CN" altLang="en-US" sz="1600" dirty="0">
                <a:solidFill>
                  <a:srgbClr val="008000"/>
                </a:solidFill>
              </a:rPr>
              <a:t>进行</a:t>
            </a:r>
            <a:r>
              <a:rPr lang="en-US" altLang="zh-CN" sz="1600" dirty="0" err="1">
                <a:solidFill>
                  <a:srgbClr val="008000"/>
                </a:solidFill>
              </a:rPr>
              <a:t>a+b</a:t>
            </a:r>
            <a:r>
              <a:rPr lang="zh-CN" altLang="en-US" sz="1600" dirty="0">
                <a:solidFill>
                  <a:srgbClr val="008000"/>
                </a:solidFill>
              </a:rPr>
              <a:t>的运算，并把结果存放在变量</a:t>
            </a:r>
            <a:r>
              <a:rPr lang="en-US" altLang="zh-CN" sz="1600" dirty="0">
                <a:solidFill>
                  <a:srgbClr val="008000"/>
                </a:solidFill>
              </a:rPr>
              <a:t>sum</a:t>
            </a:r>
            <a:r>
              <a:rPr lang="zh-CN" altLang="en-US" sz="1600" dirty="0">
                <a:solidFill>
                  <a:srgbClr val="008000"/>
                </a:solidFill>
              </a:rPr>
              <a:t>中</a:t>
            </a:r>
          </a:p>
          <a:p>
            <a:r>
              <a:rPr lang="zh-CN" altLang="en-US" sz="1600" dirty="0"/>
              <a:t>    </a:t>
            </a:r>
            <a:r>
              <a:rPr lang="en-US" altLang="zh-CN" sz="1600" dirty="0" err="1"/>
              <a:t>printf</a:t>
            </a:r>
            <a:r>
              <a:rPr lang="en-US" altLang="zh-CN" sz="1600" dirty="0"/>
              <a:t>(</a:t>
            </a:r>
            <a:r>
              <a:rPr lang="en-US" altLang="zh-CN" dirty="0"/>
              <a:t>"</a:t>
            </a:r>
            <a:r>
              <a:rPr lang="en-US" altLang="zh-CN" sz="1600" dirty="0"/>
              <a:t>sum is %d\</a:t>
            </a:r>
            <a:r>
              <a:rPr lang="en-US" altLang="zh-CN" sz="1600" dirty="0" err="1"/>
              <a:t>n</a:t>
            </a:r>
            <a:r>
              <a:rPr lang="en-US" altLang="zh-CN" dirty="0" err="1"/>
              <a:t>"</a:t>
            </a:r>
            <a:r>
              <a:rPr lang="en-US" altLang="zh-CN" sz="1600" dirty="0" err="1"/>
              <a:t>,sum</a:t>
            </a:r>
            <a:r>
              <a:rPr lang="en-US" altLang="zh-CN" sz="1600" dirty="0"/>
              <a:t>); 	</a:t>
            </a:r>
            <a:r>
              <a:rPr lang="en-US" altLang="zh-CN" sz="1600" dirty="0">
                <a:solidFill>
                  <a:srgbClr val="008000"/>
                </a:solidFill>
              </a:rPr>
              <a:t>//</a:t>
            </a:r>
            <a:r>
              <a:rPr lang="zh-CN" altLang="en-US" sz="1600" dirty="0">
                <a:solidFill>
                  <a:srgbClr val="008000"/>
                </a:solidFill>
              </a:rPr>
              <a:t>输出结果 </a:t>
            </a:r>
          </a:p>
          <a:p>
            <a:r>
              <a:rPr lang="zh-CN" altLang="en-US" sz="1600" dirty="0"/>
              <a:t>    </a:t>
            </a:r>
            <a:r>
              <a:rPr lang="en-US" altLang="zh-CN" sz="1600" dirty="0"/>
              <a:t>return 0;		</a:t>
            </a:r>
            <a:r>
              <a:rPr lang="en-US" altLang="zh-CN" sz="1600" dirty="0">
                <a:solidFill>
                  <a:srgbClr val="008000"/>
                </a:solidFill>
              </a:rPr>
              <a:t>//</a:t>
            </a:r>
            <a:r>
              <a:rPr lang="zh-CN" altLang="en-US" sz="1600" dirty="0">
                <a:solidFill>
                  <a:srgbClr val="008000"/>
                </a:solidFill>
              </a:rPr>
              <a:t>使函数返回值为</a:t>
            </a:r>
            <a:r>
              <a:rPr lang="en-US" altLang="zh-CN" sz="1600" dirty="0">
                <a:solidFill>
                  <a:srgbClr val="008000"/>
                </a:solidFill>
              </a:rPr>
              <a:t>0</a:t>
            </a:r>
          </a:p>
          <a:p>
            <a:r>
              <a:rPr lang="en-US" altLang="zh-CN" sz="1600" dirty="0"/>
              <a:t>}			</a:t>
            </a:r>
            <a:r>
              <a:rPr lang="en-US" altLang="zh-CN" sz="1600" dirty="0">
                <a:solidFill>
                  <a:srgbClr val="008000"/>
                </a:solidFill>
              </a:rPr>
              <a:t>//</a:t>
            </a:r>
            <a:r>
              <a:rPr lang="zh-CN" altLang="en-US" sz="1600" dirty="0">
                <a:solidFill>
                  <a:srgbClr val="008000"/>
                </a:solidFill>
              </a:rPr>
              <a:t>函数结束</a:t>
            </a:r>
          </a:p>
        </p:txBody>
      </p:sp>
      <p:pic>
        <p:nvPicPr>
          <p:cNvPr id="5" name="图片 4"/>
          <p:cNvPicPr>
            <a:picLocks noChangeAspect="1"/>
          </p:cNvPicPr>
          <p:nvPr/>
        </p:nvPicPr>
        <p:blipFill>
          <a:blip r:embed="rId2" cstate="print"/>
          <a:stretch>
            <a:fillRect/>
          </a:stretch>
        </p:blipFill>
        <p:spPr>
          <a:xfrm>
            <a:off x="7975185" y="1536480"/>
            <a:ext cx="3648075" cy="1047750"/>
          </a:xfrm>
          <a:prstGeom prst="rect">
            <a:avLst/>
          </a:prstGeom>
        </p:spPr>
      </p:pic>
    </p:spTree>
    <p:extLst>
      <p:ext uri="{BB962C8B-B14F-4D97-AF65-F5344CB8AC3E}">
        <p14:creationId xmlns:p14="http://schemas.microsoft.com/office/powerpoint/2010/main" val="4053706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B3C8DB7-18B2-4548-B2C2-E8EFF7D93440}"/>
              </a:ext>
            </a:extLst>
          </p:cNvPr>
          <p:cNvSpPr>
            <a:spLocks noGrp="1"/>
          </p:cNvSpPr>
          <p:nvPr>
            <p:ph type="sldNum" sz="quarter" idx="4294967295"/>
          </p:nvPr>
        </p:nvSpPr>
        <p:spPr>
          <a:xfrm>
            <a:off x="9282113" y="6240463"/>
            <a:ext cx="2909887" cy="206375"/>
          </a:xfrm>
        </p:spPr>
        <p:txBody>
          <a:bodyPr/>
          <a:lstStyle/>
          <a:p>
            <a:fld id="{B058512A-BF6F-43D0-855A-BBBF14572BDB}" type="slidenum">
              <a:rPr lang="zh-CN" altLang="en-US" smtClean="0"/>
              <a:pPr/>
              <a:t>26</a:t>
            </a:fld>
            <a:endParaRPr lang="zh-CN" altLang="en-US"/>
          </a:p>
        </p:txBody>
      </p:sp>
    </p:spTree>
    <p:extLst>
      <p:ext uri="{BB962C8B-B14F-4D97-AF65-F5344CB8AC3E}">
        <p14:creationId xmlns:p14="http://schemas.microsoft.com/office/powerpoint/2010/main" val="1574372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8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7" name="圆角矩形 6"/>
          <p:cNvSpPr/>
          <p:nvPr/>
        </p:nvSpPr>
        <p:spPr>
          <a:xfrm>
            <a:off x="950842" y="1406720"/>
            <a:ext cx="7706140" cy="2750077"/>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CN" sz="1600" dirty="0"/>
              <a:t>#include &lt;</a:t>
            </a:r>
            <a:r>
              <a:rPr lang="en-US" altLang="zh-CN" sz="1600" dirty="0" err="1"/>
              <a:t>stdio.h</a:t>
            </a:r>
            <a:r>
              <a:rPr lang="en-US" altLang="zh-CN" sz="1600" dirty="0"/>
              <a:t>&gt;		</a:t>
            </a:r>
            <a:r>
              <a:rPr lang="en-US" altLang="zh-CN" sz="1600" dirty="0">
                <a:solidFill>
                  <a:srgbClr val="008000"/>
                </a:solidFill>
              </a:rPr>
              <a:t>//</a:t>
            </a:r>
            <a:r>
              <a:rPr lang="zh-CN" altLang="en-US" sz="1600" dirty="0">
                <a:solidFill>
                  <a:srgbClr val="008000"/>
                </a:solidFill>
              </a:rPr>
              <a:t>这是编译预处理指令 </a:t>
            </a:r>
          </a:p>
          <a:p>
            <a:r>
              <a:rPr lang="en-US" altLang="zh-CN" sz="1600" dirty="0" err="1"/>
              <a:t>int</a:t>
            </a:r>
            <a:r>
              <a:rPr lang="en-US" altLang="zh-CN" sz="1600" dirty="0"/>
              <a:t> main( )			</a:t>
            </a:r>
            <a:r>
              <a:rPr lang="en-US" altLang="zh-CN" sz="1600" dirty="0">
                <a:solidFill>
                  <a:srgbClr val="008000"/>
                </a:solidFill>
              </a:rPr>
              <a:t>//</a:t>
            </a:r>
            <a:r>
              <a:rPr lang="zh-CN" altLang="en-US" sz="1600" dirty="0">
                <a:solidFill>
                  <a:srgbClr val="008000"/>
                </a:solidFill>
              </a:rPr>
              <a:t>定义主函数</a:t>
            </a:r>
          </a:p>
          <a:p>
            <a:r>
              <a:rPr lang="en-US" altLang="zh-CN" sz="1600" dirty="0"/>
              <a:t>{ 			</a:t>
            </a:r>
            <a:r>
              <a:rPr lang="en-US" altLang="zh-CN" sz="1600" dirty="0">
                <a:solidFill>
                  <a:srgbClr val="008000"/>
                </a:solidFill>
              </a:rPr>
              <a:t>//</a:t>
            </a:r>
            <a:r>
              <a:rPr lang="zh-CN" altLang="en-US" sz="1600" dirty="0">
                <a:solidFill>
                  <a:srgbClr val="008000"/>
                </a:solidFill>
              </a:rPr>
              <a:t>函数开始 </a:t>
            </a:r>
          </a:p>
          <a:p>
            <a:r>
              <a:rPr lang="zh-CN" altLang="en-US" sz="1600" dirty="0"/>
              <a:t>    </a:t>
            </a:r>
            <a:r>
              <a:rPr lang="en-US" altLang="zh-CN" sz="1600" dirty="0" err="1"/>
              <a:t>int</a:t>
            </a:r>
            <a:r>
              <a:rPr lang="en-US" altLang="zh-CN" sz="1600" dirty="0"/>
              <a:t> </a:t>
            </a:r>
            <a:r>
              <a:rPr lang="en-US" altLang="zh-CN" sz="1600" dirty="0" err="1"/>
              <a:t>a,b,sum</a:t>
            </a:r>
            <a:r>
              <a:rPr lang="en-US" altLang="zh-CN" sz="1600" dirty="0"/>
              <a:t>; 		</a:t>
            </a:r>
            <a:r>
              <a:rPr lang="en-US" altLang="zh-CN" sz="1600" dirty="0">
                <a:solidFill>
                  <a:srgbClr val="008000"/>
                </a:solidFill>
              </a:rPr>
              <a:t>//</a:t>
            </a:r>
            <a:r>
              <a:rPr lang="zh-CN" altLang="en-US" sz="1600" dirty="0">
                <a:solidFill>
                  <a:srgbClr val="008000"/>
                </a:solidFill>
              </a:rPr>
              <a:t>本行是程序的声明部分，定义</a:t>
            </a:r>
            <a:r>
              <a:rPr lang="en-US" altLang="zh-CN" sz="1600" dirty="0" err="1">
                <a:solidFill>
                  <a:srgbClr val="008000"/>
                </a:solidFill>
              </a:rPr>
              <a:t>a,b,sum</a:t>
            </a:r>
            <a:r>
              <a:rPr lang="zh-CN" altLang="en-US" sz="1600" dirty="0">
                <a:solidFill>
                  <a:srgbClr val="008000"/>
                </a:solidFill>
              </a:rPr>
              <a:t>为整型变量</a:t>
            </a:r>
          </a:p>
          <a:p>
            <a:r>
              <a:rPr lang="zh-CN" altLang="en-US" sz="1600" dirty="0"/>
              <a:t>    </a:t>
            </a:r>
            <a:r>
              <a:rPr lang="en-US" altLang="zh-CN" sz="1600" dirty="0"/>
              <a:t>a=123;			</a:t>
            </a:r>
            <a:r>
              <a:rPr lang="en-US" altLang="zh-CN" sz="1600" dirty="0">
                <a:solidFill>
                  <a:srgbClr val="008000"/>
                </a:solidFill>
              </a:rPr>
              <a:t>//</a:t>
            </a:r>
            <a:r>
              <a:rPr lang="zh-CN" altLang="en-US" sz="1600" dirty="0">
                <a:solidFill>
                  <a:srgbClr val="008000"/>
                </a:solidFill>
              </a:rPr>
              <a:t>对变量</a:t>
            </a:r>
            <a:r>
              <a:rPr lang="en-US" altLang="zh-CN" sz="1600" dirty="0">
                <a:solidFill>
                  <a:srgbClr val="008000"/>
                </a:solidFill>
              </a:rPr>
              <a:t>a</a:t>
            </a:r>
            <a:r>
              <a:rPr lang="zh-CN" altLang="en-US" sz="1600" dirty="0">
                <a:solidFill>
                  <a:srgbClr val="008000"/>
                </a:solidFill>
              </a:rPr>
              <a:t>赋值</a:t>
            </a:r>
          </a:p>
          <a:p>
            <a:r>
              <a:rPr lang="zh-CN" altLang="en-US" sz="1600" dirty="0"/>
              <a:t>    </a:t>
            </a:r>
            <a:r>
              <a:rPr lang="en-US" altLang="zh-CN" sz="1600" dirty="0"/>
              <a:t>b=456;			</a:t>
            </a:r>
            <a:r>
              <a:rPr lang="en-US" altLang="zh-CN" sz="1600" dirty="0">
                <a:solidFill>
                  <a:srgbClr val="008000"/>
                </a:solidFill>
              </a:rPr>
              <a:t>//</a:t>
            </a:r>
            <a:r>
              <a:rPr lang="zh-CN" altLang="en-US" sz="1600" dirty="0">
                <a:solidFill>
                  <a:srgbClr val="008000"/>
                </a:solidFill>
              </a:rPr>
              <a:t>对变量</a:t>
            </a:r>
            <a:r>
              <a:rPr lang="en-US" altLang="zh-CN" sz="1600" dirty="0">
                <a:solidFill>
                  <a:srgbClr val="008000"/>
                </a:solidFill>
              </a:rPr>
              <a:t>b</a:t>
            </a:r>
            <a:r>
              <a:rPr lang="zh-CN" altLang="en-US" sz="1600" dirty="0">
                <a:solidFill>
                  <a:srgbClr val="008000"/>
                </a:solidFill>
              </a:rPr>
              <a:t>赋值 </a:t>
            </a:r>
          </a:p>
          <a:p>
            <a:r>
              <a:rPr lang="zh-CN" altLang="en-US" sz="1600" dirty="0"/>
              <a:t>    </a:t>
            </a:r>
            <a:r>
              <a:rPr lang="en-US" altLang="zh-CN" sz="1600" dirty="0"/>
              <a:t>sum=</a:t>
            </a:r>
            <a:r>
              <a:rPr lang="en-US" altLang="zh-CN" sz="1600" dirty="0" err="1"/>
              <a:t>a+b</a:t>
            </a:r>
            <a:r>
              <a:rPr lang="en-US" altLang="zh-CN" sz="1600" dirty="0"/>
              <a:t>;		</a:t>
            </a:r>
            <a:r>
              <a:rPr lang="en-US" altLang="zh-CN" sz="1600" dirty="0">
                <a:solidFill>
                  <a:srgbClr val="008000"/>
                </a:solidFill>
              </a:rPr>
              <a:t>//</a:t>
            </a:r>
            <a:r>
              <a:rPr lang="zh-CN" altLang="en-US" sz="1600" dirty="0">
                <a:solidFill>
                  <a:srgbClr val="008000"/>
                </a:solidFill>
              </a:rPr>
              <a:t>进行</a:t>
            </a:r>
            <a:r>
              <a:rPr lang="en-US" altLang="zh-CN" sz="1600" dirty="0" err="1">
                <a:solidFill>
                  <a:srgbClr val="008000"/>
                </a:solidFill>
              </a:rPr>
              <a:t>a+b</a:t>
            </a:r>
            <a:r>
              <a:rPr lang="zh-CN" altLang="en-US" sz="1600" dirty="0">
                <a:solidFill>
                  <a:srgbClr val="008000"/>
                </a:solidFill>
              </a:rPr>
              <a:t>的运算，并把结果存放在变量</a:t>
            </a:r>
            <a:r>
              <a:rPr lang="en-US" altLang="zh-CN" sz="1600" dirty="0">
                <a:solidFill>
                  <a:srgbClr val="008000"/>
                </a:solidFill>
              </a:rPr>
              <a:t>sum</a:t>
            </a:r>
            <a:r>
              <a:rPr lang="zh-CN" altLang="en-US" sz="1600" dirty="0">
                <a:solidFill>
                  <a:srgbClr val="008000"/>
                </a:solidFill>
              </a:rPr>
              <a:t>中</a:t>
            </a:r>
          </a:p>
          <a:p>
            <a:r>
              <a:rPr lang="zh-CN" altLang="en-US" sz="1600" dirty="0"/>
              <a:t>    </a:t>
            </a:r>
            <a:r>
              <a:rPr lang="en-US" altLang="zh-CN" sz="1600" dirty="0" err="1"/>
              <a:t>printf</a:t>
            </a:r>
            <a:r>
              <a:rPr lang="en-US" altLang="zh-CN" sz="1600" dirty="0"/>
              <a:t>(</a:t>
            </a:r>
            <a:r>
              <a:rPr lang="en-US" altLang="zh-CN" dirty="0"/>
              <a:t>"</a:t>
            </a:r>
            <a:r>
              <a:rPr lang="en-US" altLang="zh-CN" sz="1600" dirty="0"/>
              <a:t>sum is %d\</a:t>
            </a:r>
            <a:r>
              <a:rPr lang="en-US" altLang="zh-CN" sz="1600" dirty="0" err="1"/>
              <a:t>n</a:t>
            </a:r>
            <a:r>
              <a:rPr lang="en-US" altLang="zh-CN" dirty="0" err="1"/>
              <a:t>"</a:t>
            </a:r>
            <a:r>
              <a:rPr lang="en-US" altLang="zh-CN" sz="1600" dirty="0" err="1"/>
              <a:t>,sum</a:t>
            </a:r>
            <a:r>
              <a:rPr lang="en-US" altLang="zh-CN" sz="1600" dirty="0"/>
              <a:t>); 	</a:t>
            </a:r>
            <a:r>
              <a:rPr lang="en-US" altLang="zh-CN" sz="1600" dirty="0">
                <a:solidFill>
                  <a:srgbClr val="008000"/>
                </a:solidFill>
              </a:rPr>
              <a:t>//</a:t>
            </a:r>
            <a:r>
              <a:rPr lang="zh-CN" altLang="en-US" sz="1600" dirty="0">
                <a:solidFill>
                  <a:srgbClr val="008000"/>
                </a:solidFill>
              </a:rPr>
              <a:t>输出结果 </a:t>
            </a:r>
          </a:p>
          <a:p>
            <a:r>
              <a:rPr lang="zh-CN" altLang="en-US" sz="1600" dirty="0"/>
              <a:t>    </a:t>
            </a:r>
            <a:r>
              <a:rPr lang="en-US" altLang="zh-CN" sz="1600" dirty="0"/>
              <a:t>return 0;		</a:t>
            </a:r>
            <a:r>
              <a:rPr lang="en-US" altLang="zh-CN" sz="1600" dirty="0">
                <a:solidFill>
                  <a:srgbClr val="008000"/>
                </a:solidFill>
              </a:rPr>
              <a:t>//</a:t>
            </a:r>
            <a:r>
              <a:rPr lang="zh-CN" altLang="en-US" sz="1600" dirty="0">
                <a:solidFill>
                  <a:srgbClr val="008000"/>
                </a:solidFill>
              </a:rPr>
              <a:t>使函数返回值为</a:t>
            </a:r>
            <a:r>
              <a:rPr lang="en-US" altLang="zh-CN" sz="1600" dirty="0">
                <a:solidFill>
                  <a:srgbClr val="008000"/>
                </a:solidFill>
              </a:rPr>
              <a:t>0</a:t>
            </a:r>
          </a:p>
          <a:p>
            <a:r>
              <a:rPr lang="en-US" altLang="zh-CN" sz="1600" dirty="0"/>
              <a:t>}			</a:t>
            </a:r>
            <a:r>
              <a:rPr lang="en-US" altLang="zh-CN" sz="1600" dirty="0">
                <a:solidFill>
                  <a:srgbClr val="008000"/>
                </a:solidFill>
              </a:rPr>
              <a:t>//</a:t>
            </a:r>
            <a:r>
              <a:rPr lang="zh-CN" altLang="en-US" sz="1600" dirty="0">
                <a:solidFill>
                  <a:srgbClr val="008000"/>
                </a:solidFill>
              </a:rPr>
              <a:t>函数结束</a:t>
            </a:r>
          </a:p>
        </p:txBody>
      </p:sp>
      <p:sp>
        <p:nvSpPr>
          <p:cNvPr id="8" name="折角形 7"/>
          <p:cNvSpPr/>
          <p:nvPr/>
        </p:nvSpPr>
        <p:spPr>
          <a:xfrm>
            <a:off x="950842" y="4311976"/>
            <a:ext cx="10454310" cy="2405575"/>
          </a:xfrm>
          <a:prstGeom prst="foldedCorner">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9" name="组合 8"/>
          <p:cNvGrpSpPr/>
          <p:nvPr/>
        </p:nvGrpSpPr>
        <p:grpSpPr>
          <a:xfrm>
            <a:off x="1156252" y="4398739"/>
            <a:ext cx="1914752" cy="560717"/>
            <a:chOff x="8656983" y="1203671"/>
            <a:chExt cx="1914752" cy="497504"/>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983" y="1203671"/>
              <a:ext cx="487017" cy="487017"/>
            </a:xfrm>
            <a:prstGeom prst="rect">
              <a:avLst/>
            </a:prstGeom>
          </p:spPr>
        </p:pic>
        <p:sp>
          <p:nvSpPr>
            <p:cNvPr id="11" name="文本框 10"/>
            <p:cNvSpPr txBox="1"/>
            <p:nvPr/>
          </p:nvSpPr>
          <p:spPr>
            <a:xfrm>
              <a:off x="9253331" y="1331843"/>
              <a:ext cx="1242392"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程序分析</a:t>
              </a:r>
            </a:p>
          </p:txBody>
        </p:sp>
        <p:cxnSp>
          <p:nvCxnSpPr>
            <p:cNvPr id="12" name="直接连接符 11"/>
            <p:cNvCxnSpPr/>
            <p:nvPr/>
          </p:nvCxnSpPr>
          <p:spPr>
            <a:xfrm>
              <a:off x="8656983" y="1690688"/>
              <a:ext cx="19147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1073425" y="5055558"/>
            <a:ext cx="9978888" cy="1661993"/>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altLang="zh-CN" b="1" dirty="0" err="1">
                <a:solidFill>
                  <a:srgbClr val="FFFF00"/>
                </a:solidFill>
              </a:rPr>
              <a:t>printf</a:t>
            </a:r>
            <a:r>
              <a:rPr lang="en-US" altLang="zh-CN" b="1" dirty="0">
                <a:solidFill>
                  <a:srgbClr val="FFFF00"/>
                </a:solidFill>
              </a:rPr>
              <a:t>("sum is %d\</a:t>
            </a:r>
            <a:r>
              <a:rPr lang="en-US" altLang="zh-CN" b="1" dirty="0" err="1">
                <a:solidFill>
                  <a:srgbClr val="FFFF00"/>
                </a:solidFill>
              </a:rPr>
              <a:t>n",sum</a:t>
            </a:r>
            <a:r>
              <a:rPr lang="en-US" altLang="zh-CN" b="1" dirty="0">
                <a:solidFill>
                  <a:srgbClr val="FFFF00"/>
                </a:solidFill>
              </a:rPr>
              <a:t>); </a:t>
            </a:r>
            <a:r>
              <a:rPr lang="en-US" altLang="zh-CN" sz="1600" dirty="0" err="1">
                <a:solidFill>
                  <a:schemeClr val="bg1"/>
                </a:solidFill>
              </a:rPr>
              <a:t>printf</a:t>
            </a:r>
            <a:r>
              <a:rPr lang="zh-CN" altLang="en-US" sz="1600" dirty="0">
                <a:solidFill>
                  <a:schemeClr val="bg1"/>
                </a:solidFill>
              </a:rPr>
              <a:t>函数圆括号内有两个参数。第一个参数是双引号中的内容</a:t>
            </a:r>
            <a:r>
              <a:rPr lang="en-US" altLang="zh-CN" sz="1600" dirty="0">
                <a:solidFill>
                  <a:schemeClr val="bg1"/>
                </a:solidFill>
              </a:rPr>
              <a:t>sum is %d\n</a:t>
            </a:r>
            <a:r>
              <a:rPr lang="zh-CN" altLang="en-US" sz="1600" dirty="0">
                <a:solidFill>
                  <a:schemeClr val="bg1"/>
                </a:solidFill>
              </a:rPr>
              <a:t>，它是输出格式字符串，作用是输出用户希望输出的字符和输出的格式。其中</a:t>
            </a:r>
            <a:r>
              <a:rPr lang="en-US" altLang="zh-CN" sz="1600" dirty="0">
                <a:solidFill>
                  <a:schemeClr val="bg1"/>
                </a:solidFill>
              </a:rPr>
              <a:t>sum is</a:t>
            </a:r>
            <a:r>
              <a:rPr lang="zh-CN" altLang="en-US" sz="1600" dirty="0">
                <a:solidFill>
                  <a:schemeClr val="bg1"/>
                </a:solidFill>
              </a:rPr>
              <a:t>是用户希望输出的字符，</a:t>
            </a:r>
            <a:r>
              <a:rPr lang="zh-CN" altLang="en-US" b="1" dirty="0">
                <a:solidFill>
                  <a:srgbClr val="FFFF00"/>
                </a:solidFill>
              </a:rPr>
              <a:t>％</a:t>
            </a:r>
            <a:r>
              <a:rPr lang="en-US" altLang="zh-CN" b="1" dirty="0">
                <a:solidFill>
                  <a:srgbClr val="FFFF00"/>
                </a:solidFill>
              </a:rPr>
              <a:t>d</a:t>
            </a:r>
            <a:r>
              <a:rPr lang="zh-CN" altLang="en-US" sz="1600" dirty="0">
                <a:solidFill>
                  <a:schemeClr val="bg1"/>
                </a:solidFill>
              </a:rPr>
              <a:t>是指定的输出格式，</a:t>
            </a:r>
            <a:r>
              <a:rPr lang="en-US" altLang="zh-CN" b="1" dirty="0">
                <a:solidFill>
                  <a:srgbClr val="FFFF00"/>
                </a:solidFill>
              </a:rPr>
              <a:t>d</a:t>
            </a:r>
            <a:r>
              <a:rPr lang="zh-CN" altLang="en-US" sz="1600" dirty="0">
                <a:solidFill>
                  <a:schemeClr val="bg1"/>
                </a:solidFill>
              </a:rPr>
              <a:t>表示用“十进制整数”形式输出。圆括号内第二个参数</a:t>
            </a:r>
            <a:r>
              <a:rPr lang="en-US" altLang="zh-CN" sz="1600" dirty="0">
                <a:solidFill>
                  <a:schemeClr val="bg1"/>
                </a:solidFill>
              </a:rPr>
              <a:t>sum</a:t>
            </a:r>
            <a:r>
              <a:rPr lang="zh-CN" altLang="en-US" sz="1600" dirty="0">
                <a:solidFill>
                  <a:schemeClr val="bg1"/>
                </a:solidFill>
              </a:rPr>
              <a:t>表示要输出变量</a:t>
            </a:r>
            <a:r>
              <a:rPr lang="en-US" altLang="zh-CN" sz="1600" dirty="0">
                <a:solidFill>
                  <a:schemeClr val="bg1"/>
                </a:solidFill>
              </a:rPr>
              <a:t>sum</a:t>
            </a:r>
            <a:r>
              <a:rPr lang="zh-CN" altLang="en-US" sz="1600" dirty="0">
                <a:solidFill>
                  <a:schemeClr val="bg1"/>
                </a:solidFill>
              </a:rPr>
              <a:t>的值。在执行</a:t>
            </a:r>
            <a:r>
              <a:rPr lang="en-US" altLang="zh-CN" sz="1600" dirty="0" err="1">
                <a:solidFill>
                  <a:schemeClr val="bg1"/>
                </a:solidFill>
              </a:rPr>
              <a:t>printf</a:t>
            </a:r>
            <a:r>
              <a:rPr lang="zh-CN" altLang="en-US" sz="1600" dirty="0">
                <a:solidFill>
                  <a:schemeClr val="bg1"/>
                </a:solidFill>
              </a:rPr>
              <a:t>函数时，将</a:t>
            </a:r>
            <a:r>
              <a:rPr lang="en-US" altLang="zh-CN" sz="1600" dirty="0">
                <a:solidFill>
                  <a:schemeClr val="bg1"/>
                </a:solidFill>
              </a:rPr>
              <a:t>sum</a:t>
            </a:r>
            <a:r>
              <a:rPr lang="zh-CN" altLang="en-US" sz="1600" dirty="0">
                <a:solidFill>
                  <a:schemeClr val="bg1"/>
                </a:solidFill>
              </a:rPr>
              <a:t>变量的值</a:t>
            </a:r>
            <a:r>
              <a:rPr lang="en-US" altLang="zh-CN" sz="1600" dirty="0">
                <a:solidFill>
                  <a:schemeClr val="bg1"/>
                </a:solidFill>
              </a:rPr>
              <a:t>(</a:t>
            </a:r>
            <a:r>
              <a:rPr lang="zh-CN" altLang="en-US" sz="1600" dirty="0">
                <a:solidFill>
                  <a:schemeClr val="bg1"/>
                </a:solidFill>
              </a:rPr>
              <a:t>以十进制整数表示</a:t>
            </a:r>
            <a:r>
              <a:rPr lang="en-US" altLang="zh-CN" sz="1600" dirty="0">
                <a:solidFill>
                  <a:schemeClr val="bg1"/>
                </a:solidFill>
              </a:rPr>
              <a:t>)</a:t>
            </a:r>
            <a:r>
              <a:rPr lang="zh-CN" altLang="en-US" sz="1600" dirty="0">
                <a:solidFill>
                  <a:schemeClr val="bg1"/>
                </a:solidFill>
              </a:rPr>
              <a:t>取代双引号中的</a:t>
            </a:r>
            <a:r>
              <a:rPr lang="en-US" altLang="zh-CN" sz="1600" dirty="0">
                <a:solidFill>
                  <a:schemeClr val="bg1"/>
                </a:solidFill>
              </a:rPr>
              <a:t>%d</a:t>
            </a:r>
            <a:r>
              <a:rPr lang="zh-CN" altLang="en-US" sz="1600" dirty="0">
                <a:solidFill>
                  <a:schemeClr val="bg1"/>
                </a:solidFill>
              </a:rPr>
              <a:t>。</a:t>
            </a:r>
          </a:p>
        </p:txBody>
      </p:sp>
      <p:sp>
        <p:nvSpPr>
          <p:cNvPr id="14" name="矩形 13"/>
          <p:cNvSpPr/>
          <p:nvPr/>
        </p:nvSpPr>
        <p:spPr>
          <a:xfrm>
            <a:off x="8656982" y="3159088"/>
            <a:ext cx="2807179" cy="369332"/>
          </a:xfrm>
          <a:prstGeom prst="rect">
            <a:avLst/>
          </a:prstGeom>
        </p:spPr>
        <p:txBody>
          <a:bodyPr wrap="none">
            <a:spAutoFit/>
          </a:bodyPr>
          <a:lstStyle/>
          <a:p>
            <a:r>
              <a:rPr lang="en-US" altLang="zh-CN" dirty="0" err="1"/>
              <a:t>printf</a:t>
            </a:r>
            <a:r>
              <a:rPr lang="en-US" altLang="zh-CN" dirty="0"/>
              <a:t>("sum is </a:t>
            </a:r>
            <a:r>
              <a:rPr lang="en-US" altLang="zh-CN" dirty="0">
                <a:solidFill>
                  <a:schemeClr val="accent1"/>
                </a:solidFill>
              </a:rPr>
              <a:t>%d</a:t>
            </a:r>
            <a:r>
              <a:rPr lang="en-US" altLang="zh-CN" dirty="0"/>
              <a:t>\n", </a:t>
            </a:r>
            <a:r>
              <a:rPr lang="en-US" altLang="zh-CN" dirty="0">
                <a:solidFill>
                  <a:schemeClr val="accent1"/>
                </a:solidFill>
              </a:rPr>
              <a:t>sum</a:t>
            </a:r>
            <a:r>
              <a:rPr lang="en-US" altLang="zh-CN" dirty="0"/>
              <a:t>); </a:t>
            </a:r>
            <a:endParaRPr lang="zh-CN" altLang="en-US" dirty="0"/>
          </a:p>
        </p:txBody>
      </p:sp>
      <p:sp>
        <p:nvSpPr>
          <p:cNvPr id="15" name="任意多边形 14"/>
          <p:cNvSpPr/>
          <p:nvPr/>
        </p:nvSpPr>
        <p:spPr>
          <a:xfrm>
            <a:off x="10214115" y="2788361"/>
            <a:ext cx="705678" cy="417444"/>
          </a:xfrm>
          <a:custGeom>
            <a:avLst/>
            <a:gdLst>
              <a:gd name="connsiteX0" fmla="*/ 705678 w 705678"/>
              <a:gd name="connsiteY0" fmla="*/ 417444 h 417444"/>
              <a:gd name="connsiteX1" fmla="*/ 705678 w 705678"/>
              <a:gd name="connsiteY1" fmla="*/ 0 h 417444"/>
              <a:gd name="connsiteX2" fmla="*/ 0 w 705678"/>
              <a:gd name="connsiteY2" fmla="*/ 0 h 417444"/>
              <a:gd name="connsiteX3" fmla="*/ 0 w 705678"/>
              <a:gd name="connsiteY3" fmla="*/ 407505 h 417444"/>
            </a:gdLst>
            <a:ahLst/>
            <a:cxnLst>
              <a:cxn ang="0">
                <a:pos x="connsiteX0" y="connsiteY0"/>
              </a:cxn>
              <a:cxn ang="0">
                <a:pos x="connsiteX1" y="connsiteY1"/>
              </a:cxn>
              <a:cxn ang="0">
                <a:pos x="connsiteX2" y="connsiteY2"/>
              </a:cxn>
              <a:cxn ang="0">
                <a:pos x="connsiteX3" y="connsiteY3"/>
              </a:cxn>
            </a:cxnLst>
            <a:rect l="l" t="t" r="r" b="b"/>
            <a:pathLst>
              <a:path w="705678" h="417444">
                <a:moveTo>
                  <a:pt x="705678" y="417444"/>
                </a:moveTo>
                <a:lnTo>
                  <a:pt x="705678" y="0"/>
                </a:lnTo>
                <a:lnTo>
                  <a:pt x="0" y="0"/>
                </a:lnTo>
                <a:lnTo>
                  <a:pt x="0" y="407505"/>
                </a:lnTo>
              </a:path>
            </a:pathLst>
          </a:custGeom>
          <a:noFill/>
          <a:ln>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946875" y="2502074"/>
            <a:ext cx="2534479" cy="338554"/>
          </a:xfrm>
          <a:prstGeom prst="rect">
            <a:avLst/>
          </a:prstGeom>
          <a:noFill/>
        </p:spPr>
        <p:txBody>
          <a:bodyPr wrap="square" rtlCol="0">
            <a:spAutoFit/>
          </a:bodyPr>
          <a:lstStyle/>
          <a:p>
            <a:r>
              <a:rPr lang="zh-CN" altLang="en-US" sz="1600" dirty="0"/>
              <a:t>输出时用</a:t>
            </a:r>
            <a:r>
              <a:rPr lang="en-US" altLang="zh-CN" sz="1600" dirty="0"/>
              <a:t>sum</a:t>
            </a:r>
            <a:r>
              <a:rPr lang="zh-CN" altLang="en-US" sz="1600" dirty="0"/>
              <a:t>的值取代</a:t>
            </a:r>
            <a:r>
              <a:rPr lang="en-US" altLang="zh-CN" sz="1600" dirty="0"/>
              <a:t>%d</a:t>
            </a:r>
            <a:endParaRPr lang="zh-CN" altLang="en-US" sz="1600" dirty="0"/>
          </a:p>
        </p:txBody>
      </p:sp>
    </p:spTree>
    <p:extLst>
      <p:ext uri="{BB962C8B-B14F-4D97-AF65-F5344CB8AC3E}">
        <p14:creationId xmlns:p14="http://schemas.microsoft.com/office/powerpoint/2010/main" val="1487670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3" name="内容占位符 2"/>
          <p:cNvSpPr>
            <a:spLocks noGrp="1"/>
          </p:cNvSpPr>
          <p:nvPr>
            <p:ph idx="1"/>
          </p:nvPr>
        </p:nvSpPr>
        <p:spPr>
          <a:xfrm>
            <a:off x="649357" y="1395896"/>
            <a:ext cx="4598504" cy="589584"/>
          </a:xfrm>
        </p:spPr>
        <p:txBody>
          <a:bodyPr>
            <a:normAutofit/>
          </a:bodyPr>
          <a:lstStyle/>
          <a:p>
            <a:pPr marL="0" indent="0">
              <a:lnSpc>
                <a:spcPct val="120000"/>
              </a:lnSpc>
              <a:buNone/>
            </a:pPr>
            <a:r>
              <a:rPr lang="en-US" altLang="zh-CN" sz="2400" dirty="0">
                <a:solidFill>
                  <a:schemeClr val="accent1"/>
                </a:solidFill>
              </a:rPr>
              <a:t>【</a:t>
            </a:r>
            <a:r>
              <a:rPr lang="zh-CN" altLang="en-US" sz="2400" dirty="0">
                <a:solidFill>
                  <a:schemeClr val="accent1"/>
                </a:solidFill>
              </a:rPr>
              <a:t>例</a:t>
            </a:r>
            <a:r>
              <a:rPr lang="en-US" altLang="zh-CN" sz="2400" dirty="0">
                <a:solidFill>
                  <a:schemeClr val="accent1"/>
                </a:solidFill>
              </a:rPr>
              <a:t>1.3】</a:t>
            </a:r>
            <a:r>
              <a:rPr lang="zh-CN" altLang="en-US" sz="2400" dirty="0">
                <a:solidFill>
                  <a:schemeClr val="accent1"/>
                </a:solidFill>
              </a:rPr>
              <a:t>求两个整数中的较大者</a:t>
            </a:r>
            <a:endParaRPr lang="en-US" altLang="zh-CN" sz="2400" dirty="0">
              <a:solidFill>
                <a:schemeClr val="accent1"/>
              </a:solidFill>
            </a:endParaRPr>
          </a:p>
        </p:txBody>
      </p:sp>
      <p:sp>
        <p:nvSpPr>
          <p:cNvPr id="4" name="矩形 3"/>
          <p:cNvSpPr/>
          <p:nvPr/>
        </p:nvSpPr>
        <p:spPr>
          <a:xfrm>
            <a:off x="838200" y="1985480"/>
            <a:ext cx="4376531" cy="1015663"/>
          </a:xfrm>
          <a:prstGeom prst="rect">
            <a:avLst/>
          </a:prstGeom>
        </p:spPr>
        <p:txBody>
          <a:bodyPr wrap="square">
            <a:spAutoFit/>
          </a:bodyPr>
          <a:lstStyle/>
          <a:p>
            <a:r>
              <a:rPr lang="zh-CN" altLang="en-US" sz="2000" b="1" dirty="0"/>
              <a:t>解题思路</a:t>
            </a:r>
            <a:r>
              <a:rPr lang="en-US" altLang="zh-CN" sz="2000" b="1" dirty="0"/>
              <a:t>: </a:t>
            </a:r>
            <a:r>
              <a:rPr lang="zh-CN" altLang="en-US" sz="2000" dirty="0"/>
              <a:t> 用一个函数来实现求两个整数中的较大者。在主函数中调用此函数并输出结果。</a:t>
            </a:r>
          </a:p>
        </p:txBody>
      </p:sp>
      <p:sp>
        <p:nvSpPr>
          <p:cNvPr id="7" name="圆角矩形 6"/>
          <p:cNvSpPr/>
          <p:nvPr/>
        </p:nvSpPr>
        <p:spPr>
          <a:xfrm>
            <a:off x="5436704" y="1502711"/>
            <a:ext cx="6463748" cy="4568711"/>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CN" sz="1400" dirty="0"/>
              <a:t>#include &lt;</a:t>
            </a:r>
            <a:r>
              <a:rPr lang="en-US" altLang="zh-CN" sz="1400" dirty="0" err="1"/>
              <a:t>stdio.h</a:t>
            </a:r>
            <a:r>
              <a:rPr lang="en-US" altLang="zh-CN" sz="1400" dirty="0"/>
              <a:t>&gt;</a:t>
            </a:r>
          </a:p>
          <a:p>
            <a:pPr defTabSz="357188"/>
            <a:r>
              <a:rPr lang="en-US" altLang="zh-CN" sz="1400" dirty="0">
                <a:solidFill>
                  <a:srgbClr val="008000"/>
                </a:solidFill>
              </a:rPr>
              <a:t>//</a:t>
            </a:r>
            <a:r>
              <a:rPr lang="zh-CN" altLang="en-US" sz="1400" dirty="0">
                <a:solidFill>
                  <a:srgbClr val="008000"/>
                </a:solidFill>
              </a:rPr>
              <a:t>主函数</a:t>
            </a:r>
          </a:p>
          <a:p>
            <a:pPr defTabSz="357188"/>
            <a:r>
              <a:rPr lang="en-US" altLang="zh-CN" sz="1400" dirty="0" err="1"/>
              <a:t>int</a:t>
            </a:r>
            <a:r>
              <a:rPr lang="en-US" altLang="zh-CN" sz="1400" dirty="0"/>
              <a:t> main()				</a:t>
            </a:r>
            <a:r>
              <a:rPr lang="en-US" altLang="zh-CN" sz="1400" dirty="0">
                <a:solidFill>
                  <a:srgbClr val="008000"/>
                </a:solidFill>
              </a:rPr>
              <a:t>//</a:t>
            </a:r>
            <a:r>
              <a:rPr lang="zh-CN" altLang="en-US" sz="1400" dirty="0">
                <a:solidFill>
                  <a:srgbClr val="008000"/>
                </a:solidFill>
              </a:rPr>
              <a:t>定义主函数</a:t>
            </a:r>
          </a:p>
          <a:p>
            <a:pPr defTabSz="357188"/>
            <a:r>
              <a:rPr lang="en-US" altLang="zh-CN" sz="1400" dirty="0"/>
              <a:t>{						</a:t>
            </a:r>
            <a:r>
              <a:rPr lang="en-US" altLang="zh-CN" sz="1400" dirty="0">
                <a:solidFill>
                  <a:srgbClr val="008000"/>
                </a:solidFill>
              </a:rPr>
              <a:t>//</a:t>
            </a:r>
            <a:r>
              <a:rPr lang="zh-CN" altLang="en-US" sz="1400" dirty="0">
                <a:solidFill>
                  <a:srgbClr val="008000"/>
                </a:solidFill>
              </a:rPr>
              <a:t>主函数体开始</a:t>
            </a:r>
          </a:p>
          <a:p>
            <a:pPr defTabSz="357188"/>
            <a:r>
              <a:rPr lang="zh-CN" altLang="en-US" sz="1400" dirty="0"/>
              <a:t>	</a:t>
            </a:r>
            <a:r>
              <a:rPr lang="en-US" altLang="zh-CN" sz="1400" dirty="0" err="1"/>
              <a:t>int</a:t>
            </a:r>
            <a:r>
              <a:rPr lang="en-US" altLang="zh-CN" sz="1400" dirty="0"/>
              <a:t> max(</a:t>
            </a:r>
            <a:r>
              <a:rPr lang="en-US" altLang="zh-CN" sz="1400" dirty="0" err="1"/>
              <a:t>int</a:t>
            </a:r>
            <a:r>
              <a:rPr lang="en-US" altLang="zh-CN" sz="1400" dirty="0"/>
              <a:t> </a:t>
            </a:r>
            <a:r>
              <a:rPr lang="en-US" altLang="zh-CN" sz="1400" dirty="0" err="1"/>
              <a:t>x,int</a:t>
            </a:r>
            <a:r>
              <a:rPr lang="en-US" altLang="zh-CN" sz="1400" dirty="0"/>
              <a:t> y);		</a:t>
            </a:r>
            <a:r>
              <a:rPr lang="en-US" altLang="zh-CN" sz="1400" dirty="0">
                <a:solidFill>
                  <a:srgbClr val="008000"/>
                </a:solidFill>
              </a:rPr>
              <a:t>//</a:t>
            </a:r>
            <a:r>
              <a:rPr lang="zh-CN" altLang="en-US" sz="1400" dirty="0">
                <a:solidFill>
                  <a:srgbClr val="008000"/>
                </a:solidFill>
              </a:rPr>
              <a:t>对被调用函数</a:t>
            </a:r>
            <a:r>
              <a:rPr lang="en-US" altLang="zh-CN" sz="1400" dirty="0">
                <a:solidFill>
                  <a:srgbClr val="008000"/>
                </a:solidFill>
              </a:rPr>
              <a:t>max</a:t>
            </a:r>
            <a:r>
              <a:rPr lang="zh-CN" altLang="en-US" sz="1400" dirty="0">
                <a:solidFill>
                  <a:srgbClr val="008000"/>
                </a:solidFill>
              </a:rPr>
              <a:t>的声明</a:t>
            </a:r>
            <a:endParaRPr lang="en-US" altLang="zh-CN" sz="1400" dirty="0">
              <a:solidFill>
                <a:srgbClr val="008000"/>
              </a:solidFill>
            </a:endParaRPr>
          </a:p>
          <a:p>
            <a:pPr defTabSz="357188"/>
            <a:r>
              <a:rPr lang="zh-CN" altLang="en-US" sz="1400" dirty="0"/>
              <a:t>	</a:t>
            </a:r>
            <a:r>
              <a:rPr lang="en-US" altLang="zh-CN" sz="1400" dirty="0" err="1"/>
              <a:t>int</a:t>
            </a:r>
            <a:r>
              <a:rPr lang="en-US" altLang="zh-CN" sz="1400" dirty="0"/>
              <a:t> </a:t>
            </a:r>
            <a:r>
              <a:rPr lang="en-US" altLang="zh-CN" sz="1400" dirty="0" err="1"/>
              <a:t>a,b,c</a:t>
            </a:r>
            <a:r>
              <a:rPr lang="en-US" altLang="zh-CN" sz="1400" dirty="0"/>
              <a:t>;				</a:t>
            </a:r>
            <a:r>
              <a:rPr lang="en-US" altLang="zh-CN" sz="1400" dirty="0">
                <a:solidFill>
                  <a:srgbClr val="008000"/>
                </a:solidFill>
              </a:rPr>
              <a:t>//</a:t>
            </a:r>
            <a:r>
              <a:rPr lang="zh-CN" altLang="en-US" sz="1400" dirty="0">
                <a:solidFill>
                  <a:srgbClr val="008000"/>
                </a:solidFill>
              </a:rPr>
              <a:t>定义变量</a:t>
            </a:r>
            <a:r>
              <a:rPr lang="en-US" altLang="zh-CN" sz="1400" dirty="0">
                <a:solidFill>
                  <a:srgbClr val="008000"/>
                </a:solidFill>
              </a:rPr>
              <a:t>a</a:t>
            </a:r>
            <a:r>
              <a:rPr lang="zh-CN" altLang="en-US" sz="1400" dirty="0">
                <a:solidFill>
                  <a:srgbClr val="008000"/>
                </a:solidFill>
              </a:rPr>
              <a:t>，</a:t>
            </a:r>
            <a:r>
              <a:rPr lang="en-US" altLang="zh-CN" sz="1400" dirty="0">
                <a:solidFill>
                  <a:srgbClr val="008000"/>
                </a:solidFill>
              </a:rPr>
              <a:t>b</a:t>
            </a:r>
            <a:r>
              <a:rPr lang="zh-CN" altLang="en-US" sz="1400" dirty="0">
                <a:solidFill>
                  <a:srgbClr val="008000"/>
                </a:solidFill>
              </a:rPr>
              <a:t>，</a:t>
            </a:r>
            <a:r>
              <a:rPr lang="en-US" altLang="zh-CN" sz="1400" dirty="0">
                <a:solidFill>
                  <a:srgbClr val="008000"/>
                </a:solidFill>
              </a:rPr>
              <a:t>c</a:t>
            </a:r>
          </a:p>
          <a:p>
            <a:pPr defTabSz="357188"/>
            <a:r>
              <a:rPr lang="en-US" altLang="zh-CN" sz="1400" dirty="0"/>
              <a:t>	</a:t>
            </a:r>
            <a:r>
              <a:rPr lang="en-US" altLang="zh-CN" sz="1400" dirty="0" err="1"/>
              <a:t>scanf</a:t>
            </a:r>
            <a:r>
              <a:rPr lang="en-US" altLang="zh-CN" sz="1400" dirty="0"/>
              <a:t>(</a:t>
            </a:r>
            <a:r>
              <a:rPr lang="en-US" altLang="zh-CN" dirty="0"/>
              <a:t>"</a:t>
            </a:r>
            <a:r>
              <a:rPr lang="en-US" altLang="zh-CN" sz="1400" dirty="0"/>
              <a:t>%</a:t>
            </a:r>
            <a:r>
              <a:rPr lang="en-US" altLang="zh-CN" sz="1400" dirty="0" err="1"/>
              <a:t>d,%d</a:t>
            </a:r>
            <a:r>
              <a:rPr lang="en-US" altLang="zh-CN" dirty="0" err="1"/>
              <a:t>"</a:t>
            </a:r>
            <a:r>
              <a:rPr lang="en-US" altLang="zh-CN" sz="1400" dirty="0" err="1"/>
              <a:t>,&amp;a,&amp;b</a:t>
            </a:r>
            <a:r>
              <a:rPr lang="en-US" altLang="zh-CN" sz="1400" dirty="0"/>
              <a:t>); 	</a:t>
            </a:r>
            <a:r>
              <a:rPr lang="en-US" altLang="zh-CN" sz="1400" dirty="0">
                <a:solidFill>
                  <a:srgbClr val="008000"/>
                </a:solidFill>
              </a:rPr>
              <a:t>//</a:t>
            </a:r>
            <a:r>
              <a:rPr lang="zh-CN" altLang="en-US" sz="1400" dirty="0">
                <a:solidFill>
                  <a:srgbClr val="008000"/>
                </a:solidFill>
              </a:rPr>
              <a:t>输入变量</a:t>
            </a:r>
            <a:r>
              <a:rPr lang="en-US" altLang="zh-CN" sz="1400" dirty="0">
                <a:solidFill>
                  <a:srgbClr val="008000"/>
                </a:solidFill>
              </a:rPr>
              <a:t>a</a:t>
            </a:r>
            <a:r>
              <a:rPr lang="zh-CN" altLang="en-US" sz="1400" dirty="0">
                <a:solidFill>
                  <a:srgbClr val="008000"/>
                </a:solidFill>
              </a:rPr>
              <a:t>和</a:t>
            </a:r>
            <a:r>
              <a:rPr lang="en-US" altLang="zh-CN" sz="1400" dirty="0">
                <a:solidFill>
                  <a:srgbClr val="008000"/>
                </a:solidFill>
              </a:rPr>
              <a:t>b</a:t>
            </a:r>
            <a:r>
              <a:rPr lang="zh-CN" altLang="en-US" sz="1400" dirty="0">
                <a:solidFill>
                  <a:srgbClr val="008000"/>
                </a:solidFill>
              </a:rPr>
              <a:t>的值</a:t>
            </a:r>
            <a:endParaRPr lang="en-US" altLang="zh-CN" sz="1400" dirty="0">
              <a:solidFill>
                <a:srgbClr val="008000"/>
              </a:solidFill>
            </a:endParaRPr>
          </a:p>
          <a:p>
            <a:pPr defTabSz="357188"/>
            <a:r>
              <a:rPr lang="zh-CN" altLang="en-US" sz="1400" dirty="0"/>
              <a:t>	</a:t>
            </a:r>
            <a:r>
              <a:rPr lang="en-US" altLang="zh-CN" sz="1400" dirty="0"/>
              <a:t>c=max(</a:t>
            </a:r>
            <a:r>
              <a:rPr lang="en-US" altLang="zh-CN" sz="1400" dirty="0" err="1"/>
              <a:t>a,b</a:t>
            </a:r>
            <a:r>
              <a:rPr lang="en-US" altLang="zh-CN" sz="1400" dirty="0"/>
              <a:t>);			</a:t>
            </a:r>
            <a:r>
              <a:rPr lang="en-US" altLang="zh-CN" sz="1400" dirty="0">
                <a:solidFill>
                  <a:srgbClr val="008000"/>
                </a:solidFill>
              </a:rPr>
              <a:t>//</a:t>
            </a:r>
            <a:r>
              <a:rPr lang="zh-CN" altLang="en-US" sz="1400" dirty="0">
                <a:solidFill>
                  <a:srgbClr val="008000"/>
                </a:solidFill>
              </a:rPr>
              <a:t>调用</a:t>
            </a:r>
            <a:r>
              <a:rPr lang="en-US" altLang="zh-CN" sz="1400" dirty="0">
                <a:solidFill>
                  <a:srgbClr val="008000"/>
                </a:solidFill>
              </a:rPr>
              <a:t>max</a:t>
            </a:r>
            <a:r>
              <a:rPr lang="zh-CN" altLang="en-US" sz="1400" dirty="0">
                <a:solidFill>
                  <a:srgbClr val="008000"/>
                </a:solidFill>
              </a:rPr>
              <a:t>函数，将得到的值赋给</a:t>
            </a:r>
            <a:r>
              <a:rPr lang="en-US" altLang="zh-CN" sz="1400" dirty="0">
                <a:solidFill>
                  <a:srgbClr val="008000"/>
                </a:solidFill>
              </a:rPr>
              <a:t>c</a:t>
            </a:r>
          </a:p>
          <a:p>
            <a:pPr defTabSz="357188"/>
            <a:r>
              <a:rPr lang="en-US" altLang="zh-CN" sz="1400" dirty="0"/>
              <a:t>	</a:t>
            </a:r>
            <a:r>
              <a:rPr lang="en-US" altLang="zh-CN" sz="1400" dirty="0" err="1"/>
              <a:t>printf</a:t>
            </a:r>
            <a:r>
              <a:rPr lang="en-US" altLang="zh-CN" sz="1400" dirty="0"/>
              <a:t>(</a:t>
            </a:r>
            <a:r>
              <a:rPr lang="en-US" altLang="zh-CN" dirty="0"/>
              <a:t>"</a:t>
            </a:r>
            <a:r>
              <a:rPr lang="en-US" altLang="zh-CN" sz="1400" dirty="0"/>
              <a:t>max=%d\</a:t>
            </a:r>
            <a:r>
              <a:rPr lang="en-US" altLang="zh-CN" sz="1400" dirty="0" err="1"/>
              <a:t>n</a:t>
            </a:r>
            <a:r>
              <a:rPr lang="en-US" altLang="zh-CN" dirty="0" err="1"/>
              <a:t>"</a:t>
            </a:r>
            <a:r>
              <a:rPr lang="en-US" altLang="zh-CN" sz="1400" dirty="0" err="1"/>
              <a:t>,c</a:t>
            </a:r>
            <a:r>
              <a:rPr lang="en-US" altLang="zh-CN" sz="1400" dirty="0"/>
              <a:t>); 	</a:t>
            </a:r>
            <a:r>
              <a:rPr lang="en-US" altLang="zh-CN" sz="1400" dirty="0">
                <a:solidFill>
                  <a:srgbClr val="008000"/>
                </a:solidFill>
              </a:rPr>
              <a:t>//</a:t>
            </a:r>
            <a:r>
              <a:rPr lang="zh-CN" altLang="en-US" sz="1400" dirty="0">
                <a:solidFill>
                  <a:srgbClr val="008000"/>
                </a:solidFill>
              </a:rPr>
              <a:t>输出</a:t>
            </a:r>
            <a:r>
              <a:rPr lang="en-US" altLang="zh-CN" sz="1400" dirty="0">
                <a:solidFill>
                  <a:srgbClr val="008000"/>
                </a:solidFill>
              </a:rPr>
              <a:t>c</a:t>
            </a:r>
            <a:r>
              <a:rPr lang="zh-CN" altLang="en-US" sz="1400" dirty="0">
                <a:solidFill>
                  <a:srgbClr val="008000"/>
                </a:solidFill>
              </a:rPr>
              <a:t>的值</a:t>
            </a:r>
            <a:endParaRPr lang="en-US" altLang="zh-CN" sz="1400" dirty="0">
              <a:solidFill>
                <a:srgbClr val="008000"/>
              </a:solidFill>
            </a:endParaRPr>
          </a:p>
          <a:p>
            <a:pPr defTabSz="357188"/>
            <a:r>
              <a:rPr lang="zh-CN" altLang="en-US" sz="1400" dirty="0"/>
              <a:t>	</a:t>
            </a:r>
            <a:r>
              <a:rPr lang="en-US" altLang="zh-CN" sz="1400" dirty="0"/>
              <a:t>return 0;				</a:t>
            </a:r>
            <a:r>
              <a:rPr lang="en-US" altLang="zh-CN" sz="1400" dirty="0">
                <a:solidFill>
                  <a:srgbClr val="008000"/>
                </a:solidFill>
              </a:rPr>
              <a:t>//</a:t>
            </a:r>
            <a:r>
              <a:rPr lang="zh-CN" altLang="en-US" sz="1400" dirty="0">
                <a:solidFill>
                  <a:srgbClr val="008000"/>
                </a:solidFill>
              </a:rPr>
              <a:t>返回函数值为</a:t>
            </a:r>
            <a:r>
              <a:rPr lang="en-US" altLang="zh-CN" sz="1400" dirty="0">
                <a:solidFill>
                  <a:srgbClr val="008000"/>
                </a:solidFill>
              </a:rPr>
              <a:t>0</a:t>
            </a:r>
          </a:p>
          <a:p>
            <a:pPr defTabSz="357188"/>
            <a:r>
              <a:rPr lang="en-US" altLang="zh-CN" sz="1400" dirty="0">
                <a:solidFill>
                  <a:srgbClr val="008000"/>
                </a:solidFill>
              </a:rPr>
              <a:t>}//</a:t>
            </a:r>
            <a:r>
              <a:rPr lang="zh-CN" altLang="en-US" sz="1400" dirty="0">
                <a:solidFill>
                  <a:srgbClr val="008000"/>
                </a:solidFill>
              </a:rPr>
              <a:t>主函数体结束</a:t>
            </a:r>
          </a:p>
          <a:p>
            <a:endParaRPr lang="zh-CN" altLang="en-US" sz="1400" dirty="0"/>
          </a:p>
          <a:p>
            <a:pPr defTabSz="357188"/>
            <a:r>
              <a:rPr lang="en-US" altLang="zh-CN" sz="1400" dirty="0">
                <a:solidFill>
                  <a:srgbClr val="008000"/>
                </a:solidFill>
              </a:rPr>
              <a:t>//</a:t>
            </a:r>
            <a:r>
              <a:rPr lang="zh-CN" altLang="en-US" sz="1400" dirty="0">
                <a:solidFill>
                  <a:srgbClr val="008000"/>
                </a:solidFill>
              </a:rPr>
              <a:t>求两个整数中的较大者的</a:t>
            </a:r>
            <a:r>
              <a:rPr lang="en-US" altLang="zh-CN" sz="1400" dirty="0">
                <a:solidFill>
                  <a:srgbClr val="008000"/>
                </a:solidFill>
              </a:rPr>
              <a:t>max</a:t>
            </a:r>
            <a:r>
              <a:rPr lang="zh-CN" altLang="en-US" sz="1400" dirty="0">
                <a:solidFill>
                  <a:srgbClr val="008000"/>
                </a:solidFill>
              </a:rPr>
              <a:t>函数</a:t>
            </a:r>
          </a:p>
          <a:p>
            <a:pPr defTabSz="357188"/>
            <a:r>
              <a:rPr lang="en-US" altLang="zh-CN" sz="1400" dirty="0" err="1"/>
              <a:t>int</a:t>
            </a:r>
            <a:r>
              <a:rPr lang="en-US" altLang="zh-CN" sz="1400" dirty="0"/>
              <a:t> max(</a:t>
            </a:r>
            <a:r>
              <a:rPr lang="en-US" altLang="zh-CN" sz="1400" dirty="0" err="1"/>
              <a:t>int</a:t>
            </a:r>
            <a:r>
              <a:rPr lang="en-US" altLang="zh-CN" sz="1400" dirty="0"/>
              <a:t> </a:t>
            </a:r>
            <a:r>
              <a:rPr lang="en-US" altLang="zh-CN" sz="1400" dirty="0" err="1"/>
              <a:t>x,int</a:t>
            </a:r>
            <a:r>
              <a:rPr lang="en-US" altLang="zh-CN" sz="1400" dirty="0"/>
              <a:t> y)	</a:t>
            </a:r>
            <a:r>
              <a:rPr lang="en-US" altLang="zh-CN" sz="1400" dirty="0">
                <a:solidFill>
                  <a:srgbClr val="008000"/>
                </a:solidFill>
              </a:rPr>
              <a:t>//</a:t>
            </a:r>
            <a:r>
              <a:rPr lang="zh-CN" altLang="en-US" sz="1400" dirty="0">
                <a:solidFill>
                  <a:srgbClr val="008000"/>
                </a:solidFill>
              </a:rPr>
              <a:t>定义</a:t>
            </a:r>
            <a:r>
              <a:rPr lang="en-US" altLang="zh-CN" sz="1400" dirty="0">
                <a:solidFill>
                  <a:srgbClr val="008000"/>
                </a:solidFill>
              </a:rPr>
              <a:t>max</a:t>
            </a:r>
            <a:r>
              <a:rPr lang="zh-CN" altLang="en-US" sz="1400" dirty="0">
                <a:solidFill>
                  <a:srgbClr val="008000"/>
                </a:solidFill>
              </a:rPr>
              <a:t>函数</a:t>
            </a:r>
            <a:r>
              <a:rPr lang="en-US" altLang="zh-CN" sz="1400" dirty="0">
                <a:solidFill>
                  <a:srgbClr val="008000"/>
                </a:solidFill>
              </a:rPr>
              <a:t>,</a:t>
            </a:r>
            <a:r>
              <a:rPr lang="zh-CN" altLang="en-US" sz="1400" dirty="0">
                <a:solidFill>
                  <a:srgbClr val="008000"/>
                </a:solidFill>
              </a:rPr>
              <a:t>函数值为整型</a:t>
            </a:r>
            <a:r>
              <a:rPr lang="en-US" altLang="zh-CN" sz="1400" dirty="0">
                <a:solidFill>
                  <a:srgbClr val="008000"/>
                </a:solidFill>
              </a:rPr>
              <a:t>, </a:t>
            </a:r>
            <a:r>
              <a:rPr lang="zh-CN" altLang="en-US" sz="1400" dirty="0">
                <a:solidFill>
                  <a:srgbClr val="008000"/>
                </a:solidFill>
              </a:rPr>
              <a:t>形式参数</a:t>
            </a:r>
            <a:r>
              <a:rPr lang="en-US" altLang="zh-CN" sz="1400" dirty="0">
                <a:solidFill>
                  <a:srgbClr val="008000"/>
                </a:solidFill>
              </a:rPr>
              <a:t>x</a:t>
            </a:r>
            <a:r>
              <a:rPr lang="zh-CN" altLang="en-US" sz="1400" dirty="0">
                <a:solidFill>
                  <a:srgbClr val="008000"/>
                </a:solidFill>
              </a:rPr>
              <a:t>和</a:t>
            </a:r>
            <a:r>
              <a:rPr lang="en-US" altLang="zh-CN" sz="1400" dirty="0">
                <a:solidFill>
                  <a:srgbClr val="008000"/>
                </a:solidFill>
              </a:rPr>
              <a:t>y</a:t>
            </a:r>
            <a:r>
              <a:rPr lang="zh-CN" altLang="en-US" sz="1400" dirty="0">
                <a:solidFill>
                  <a:srgbClr val="008000"/>
                </a:solidFill>
              </a:rPr>
              <a:t>为整型 </a:t>
            </a:r>
          </a:p>
          <a:p>
            <a:r>
              <a:rPr lang="en-US" altLang="zh-CN" sz="1400" dirty="0"/>
              <a:t>{</a:t>
            </a:r>
          </a:p>
          <a:p>
            <a:pPr marL="0" lvl="1" defTabSz="357188"/>
            <a:r>
              <a:rPr lang="en-US" altLang="zh-CN" sz="1400" dirty="0" err="1"/>
              <a:t>int</a:t>
            </a:r>
            <a:r>
              <a:rPr lang="en-US" altLang="zh-CN" sz="1400" dirty="0"/>
              <a:t> z;			</a:t>
            </a:r>
            <a:r>
              <a:rPr lang="en-US" altLang="zh-CN" sz="1400" dirty="0">
                <a:solidFill>
                  <a:srgbClr val="008000"/>
                </a:solidFill>
              </a:rPr>
              <a:t>//max</a:t>
            </a:r>
            <a:r>
              <a:rPr lang="zh-CN" altLang="en-US" sz="1400" dirty="0">
                <a:solidFill>
                  <a:srgbClr val="008000"/>
                </a:solidFill>
              </a:rPr>
              <a:t>函数中的声明部分，定义本函数中用到的变量</a:t>
            </a:r>
            <a:r>
              <a:rPr lang="en-US" altLang="zh-CN" sz="1400" dirty="0">
                <a:solidFill>
                  <a:srgbClr val="008000"/>
                </a:solidFill>
              </a:rPr>
              <a:t>z</a:t>
            </a:r>
            <a:r>
              <a:rPr lang="zh-CN" altLang="en-US" sz="1400" dirty="0">
                <a:solidFill>
                  <a:srgbClr val="008000"/>
                </a:solidFill>
              </a:rPr>
              <a:t>为整型</a:t>
            </a:r>
            <a:endParaRPr lang="en-US" altLang="zh-CN" sz="1400" dirty="0">
              <a:solidFill>
                <a:srgbClr val="008000"/>
              </a:solidFill>
            </a:endParaRPr>
          </a:p>
          <a:p>
            <a:pPr marL="0" lvl="1" defTabSz="357188"/>
            <a:r>
              <a:rPr lang="en-US" altLang="zh-CN" sz="1400" dirty="0"/>
              <a:t>if(x&gt;y)z=x;		</a:t>
            </a:r>
            <a:r>
              <a:rPr lang="en-US" altLang="zh-CN" sz="1400" dirty="0">
                <a:solidFill>
                  <a:srgbClr val="008000"/>
                </a:solidFill>
              </a:rPr>
              <a:t>//</a:t>
            </a:r>
            <a:r>
              <a:rPr lang="zh-CN" altLang="en-US" sz="1400" dirty="0">
                <a:solidFill>
                  <a:srgbClr val="008000"/>
                </a:solidFill>
              </a:rPr>
              <a:t>若</a:t>
            </a:r>
            <a:r>
              <a:rPr lang="en-US" altLang="zh-CN" sz="1400" dirty="0">
                <a:solidFill>
                  <a:srgbClr val="008000"/>
                </a:solidFill>
              </a:rPr>
              <a:t>x&gt;y</a:t>
            </a:r>
            <a:r>
              <a:rPr lang="zh-CN" altLang="en-US" sz="1400" dirty="0">
                <a:solidFill>
                  <a:srgbClr val="008000"/>
                </a:solidFill>
              </a:rPr>
              <a:t>成立，将</a:t>
            </a:r>
            <a:r>
              <a:rPr lang="en-US" altLang="zh-CN" sz="1400" dirty="0">
                <a:solidFill>
                  <a:srgbClr val="008000"/>
                </a:solidFill>
              </a:rPr>
              <a:t>x</a:t>
            </a:r>
            <a:r>
              <a:rPr lang="zh-CN" altLang="en-US" sz="1400" dirty="0">
                <a:solidFill>
                  <a:srgbClr val="008000"/>
                </a:solidFill>
              </a:rPr>
              <a:t>的值赋给变量</a:t>
            </a:r>
            <a:r>
              <a:rPr lang="en-US" altLang="zh-CN" sz="1400" dirty="0">
                <a:solidFill>
                  <a:srgbClr val="008000"/>
                </a:solidFill>
              </a:rPr>
              <a:t>z</a:t>
            </a:r>
          </a:p>
          <a:p>
            <a:pPr marL="0" lvl="1" defTabSz="357188"/>
            <a:r>
              <a:rPr lang="en-US" altLang="zh-CN" sz="1400" dirty="0"/>
              <a:t>else z=y;			</a:t>
            </a:r>
            <a:r>
              <a:rPr lang="en-US" altLang="zh-CN" sz="1400" dirty="0">
                <a:solidFill>
                  <a:srgbClr val="008000"/>
                </a:solidFill>
              </a:rPr>
              <a:t>//</a:t>
            </a:r>
            <a:r>
              <a:rPr lang="zh-CN" altLang="en-US" sz="1400" dirty="0">
                <a:solidFill>
                  <a:srgbClr val="008000"/>
                </a:solidFill>
              </a:rPr>
              <a:t>否则</a:t>
            </a:r>
            <a:r>
              <a:rPr lang="en-US" altLang="zh-CN" sz="1400" dirty="0">
                <a:solidFill>
                  <a:srgbClr val="008000"/>
                </a:solidFill>
              </a:rPr>
              <a:t>(</a:t>
            </a:r>
            <a:r>
              <a:rPr lang="zh-CN" altLang="en-US" sz="1400" dirty="0">
                <a:solidFill>
                  <a:srgbClr val="008000"/>
                </a:solidFill>
              </a:rPr>
              <a:t>即</a:t>
            </a:r>
            <a:r>
              <a:rPr lang="en-US" altLang="zh-CN" sz="1400" dirty="0">
                <a:solidFill>
                  <a:srgbClr val="008000"/>
                </a:solidFill>
              </a:rPr>
              <a:t>x&gt;y</a:t>
            </a:r>
            <a:r>
              <a:rPr lang="zh-CN" altLang="en-US" sz="1400" dirty="0">
                <a:solidFill>
                  <a:srgbClr val="008000"/>
                </a:solidFill>
              </a:rPr>
              <a:t>不成立</a:t>
            </a:r>
            <a:r>
              <a:rPr lang="en-US" altLang="zh-CN" sz="1400" dirty="0">
                <a:solidFill>
                  <a:srgbClr val="008000"/>
                </a:solidFill>
              </a:rPr>
              <a:t>)</a:t>
            </a:r>
            <a:r>
              <a:rPr lang="zh-CN" altLang="en-US" sz="1400" dirty="0">
                <a:solidFill>
                  <a:srgbClr val="008000"/>
                </a:solidFill>
              </a:rPr>
              <a:t>，将</a:t>
            </a:r>
            <a:r>
              <a:rPr lang="en-US" altLang="zh-CN" sz="1400" dirty="0">
                <a:solidFill>
                  <a:srgbClr val="008000"/>
                </a:solidFill>
              </a:rPr>
              <a:t>y</a:t>
            </a:r>
            <a:r>
              <a:rPr lang="zh-CN" altLang="en-US" sz="1400" dirty="0">
                <a:solidFill>
                  <a:srgbClr val="008000"/>
                </a:solidFill>
              </a:rPr>
              <a:t>的值赋给变量</a:t>
            </a:r>
            <a:r>
              <a:rPr lang="en-US" altLang="zh-CN" sz="1400" dirty="0">
                <a:solidFill>
                  <a:srgbClr val="008000"/>
                </a:solidFill>
              </a:rPr>
              <a:t>z</a:t>
            </a:r>
          </a:p>
          <a:p>
            <a:pPr marL="0" lvl="1" defTabSz="357188"/>
            <a:r>
              <a:rPr lang="en-US" altLang="zh-CN" sz="1400" dirty="0"/>
              <a:t>return(z); 		</a:t>
            </a:r>
            <a:r>
              <a:rPr lang="en-US" altLang="zh-CN" sz="1400" dirty="0">
                <a:solidFill>
                  <a:srgbClr val="008000"/>
                </a:solidFill>
              </a:rPr>
              <a:t>//</a:t>
            </a:r>
            <a:r>
              <a:rPr lang="zh-CN" altLang="en-US" sz="1400" dirty="0">
                <a:solidFill>
                  <a:srgbClr val="008000"/>
                </a:solidFill>
              </a:rPr>
              <a:t>将</a:t>
            </a:r>
            <a:r>
              <a:rPr lang="en-US" altLang="zh-CN" sz="1400" dirty="0">
                <a:solidFill>
                  <a:srgbClr val="008000"/>
                </a:solidFill>
              </a:rPr>
              <a:t>z</a:t>
            </a:r>
            <a:r>
              <a:rPr lang="zh-CN" altLang="en-US" sz="1400" dirty="0">
                <a:solidFill>
                  <a:srgbClr val="008000"/>
                </a:solidFill>
              </a:rPr>
              <a:t>的值作为</a:t>
            </a:r>
            <a:r>
              <a:rPr lang="en-US" altLang="zh-CN" sz="1400" dirty="0">
                <a:solidFill>
                  <a:srgbClr val="008000"/>
                </a:solidFill>
              </a:rPr>
              <a:t>max</a:t>
            </a:r>
            <a:r>
              <a:rPr lang="zh-CN" altLang="en-US" sz="1400" dirty="0">
                <a:solidFill>
                  <a:srgbClr val="008000"/>
                </a:solidFill>
              </a:rPr>
              <a:t>函数值，返回到调用</a:t>
            </a:r>
            <a:r>
              <a:rPr lang="en-US" altLang="zh-CN" sz="1400" dirty="0">
                <a:solidFill>
                  <a:srgbClr val="008000"/>
                </a:solidFill>
              </a:rPr>
              <a:t>max</a:t>
            </a:r>
            <a:r>
              <a:rPr lang="zh-CN" altLang="en-US" sz="1400" dirty="0">
                <a:solidFill>
                  <a:srgbClr val="008000"/>
                </a:solidFill>
              </a:rPr>
              <a:t>函数的位置</a:t>
            </a:r>
          </a:p>
          <a:p>
            <a:r>
              <a:rPr lang="en-US" altLang="zh-CN" sz="1400" dirty="0"/>
              <a:t>}</a:t>
            </a:r>
            <a:endParaRPr lang="zh-CN" altLang="en-US" sz="1400" dirty="0">
              <a:solidFill>
                <a:srgbClr val="008000"/>
              </a:solidFill>
            </a:endParaRPr>
          </a:p>
        </p:txBody>
      </p:sp>
      <p:pic>
        <p:nvPicPr>
          <p:cNvPr id="6" name="图片 5"/>
          <p:cNvPicPr>
            <a:picLocks noChangeAspect="1"/>
          </p:cNvPicPr>
          <p:nvPr/>
        </p:nvPicPr>
        <p:blipFill>
          <a:blip r:embed="rId2" cstate="print"/>
          <a:stretch>
            <a:fillRect/>
          </a:stretch>
        </p:blipFill>
        <p:spPr>
          <a:xfrm>
            <a:off x="947531" y="3291767"/>
            <a:ext cx="3562350" cy="990600"/>
          </a:xfrm>
          <a:prstGeom prst="rect">
            <a:avLst/>
          </a:prstGeom>
        </p:spPr>
      </p:pic>
    </p:spTree>
    <p:extLst>
      <p:ext uri="{BB962C8B-B14F-4D97-AF65-F5344CB8AC3E}">
        <p14:creationId xmlns:p14="http://schemas.microsoft.com/office/powerpoint/2010/main" val="660161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19AEFCE-4D82-45AA-8AAB-D97D409D75AF}"/>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4" name="标题 3">
            <a:extLst>
              <a:ext uri="{FF2B5EF4-FFF2-40B4-BE49-F238E27FC236}">
                <a16:creationId xmlns:a16="http://schemas.microsoft.com/office/drawing/2014/main" id="{069C8D57-848F-4D2E-9673-8C0AD845CAB2}"/>
              </a:ext>
            </a:extLst>
          </p:cNvPr>
          <p:cNvSpPr>
            <a:spLocks noGrp="1"/>
          </p:cNvSpPr>
          <p:nvPr>
            <p:ph type="title"/>
          </p:nvPr>
        </p:nvSpPr>
        <p:spPr/>
        <p:txBody>
          <a:bodyPr/>
          <a:lstStyle/>
          <a:p>
            <a:r>
              <a:rPr lang="zh-CN" altLang="en-US" dirty="0"/>
              <a:t>输入界面：https://www.menti.com/</a:t>
            </a:r>
          </a:p>
        </p:txBody>
      </p:sp>
      <p:sp>
        <p:nvSpPr>
          <p:cNvPr id="10" name="文本框 9">
            <a:extLst>
              <a:ext uri="{FF2B5EF4-FFF2-40B4-BE49-F238E27FC236}">
                <a16:creationId xmlns:a16="http://schemas.microsoft.com/office/drawing/2014/main" id="{CEAB4255-DD9C-4358-AC00-654EE640CA2C}"/>
              </a:ext>
            </a:extLst>
          </p:cNvPr>
          <p:cNvSpPr txBox="1"/>
          <p:nvPr/>
        </p:nvSpPr>
        <p:spPr>
          <a:xfrm>
            <a:off x="8198896" y="483261"/>
            <a:ext cx="3096088" cy="584775"/>
          </a:xfrm>
          <a:prstGeom prst="rect">
            <a:avLst/>
          </a:prstGeom>
          <a:noFill/>
        </p:spPr>
        <p:txBody>
          <a:bodyPr wrap="square">
            <a:spAutoFit/>
          </a:bodyPr>
          <a:lstStyle/>
          <a:p>
            <a:r>
              <a:rPr lang="en-US" altLang="zh-CN" sz="3200" dirty="0"/>
              <a:t>56 51 88 5</a:t>
            </a:r>
            <a:endParaRPr lang="zh-CN" altLang="en-US" sz="3200" dirty="0"/>
          </a:p>
        </p:txBody>
      </p:sp>
      <p:sp>
        <p:nvSpPr>
          <p:cNvPr id="9" name="文本框 8">
            <a:extLst>
              <a:ext uri="{FF2B5EF4-FFF2-40B4-BE49-F238E27FC236}">
                <a16:creationId xmlns:a16="http://schemas.microsoft.com/office/drawing/2014/main" id="{5112B929-4A42-4D12-BB1E-0DECE1EB96E7}"/>
              </a:ext>
            </a:extLst>
          </p:cNvPr>
          <p:cNvSpPr txBox="1"/>
          <p:nvPr/>
        </p:nvSpPr>
        <p:spPr>
          <a:xfrm>
            <a:off x="6699680" y="4305131"/>
            <a:ext cx="6094520" cy="369332"/>
          </a:xfrm>
          <a:prstGeom prst="rect">
            <a:avLst/>
          </a:prstGeom>
          <a:noFill/>
        </p:spPr>
        <p:txBody>
          <a:bodyPr wrap="square">
            <a:spAutoFit/>
          </a:bodyPr>
          <a:lstStyle/>
          <a:p>
            <a:r>
              <a:rPr lang="zh-CN" altLang="en-US" dirty="0">
                <a:hlinkClick r:id="rId2"/>
              </a:rPr>
              <a:t>词云生成：</a:t>
            </a:r>
            <a:r>
              <a:rPr lang="en-US" altLang="zh-CN" dirty="0">
                <a:hlinkClick r:id="rId2"/>
              </a:rPr>
              <a:t>www.mentimeter.com</a:t>
            </a:r>
            <a:endParaRPr lang="en-US" altLang="zh-CN" dirty="0"/>
          </a:p>
        </p:txBody>
      </p:sp>
      <p:sp>
        <p:nvSpPr>
          <p:cNvPr id="12" name="文本框 11">
            <a:extLst>
              <a:ext uri="{FF2B5EF4-FFF2-40B4-BE49-F238E27FC236}">
                <a16:creationId xmlns:a16="http://schemas.microsoft.com/office/drawing/2014/main" id="{1108DFF5-5BF1-4C0A-9F26-DD0799B93B9F}"/>
              </a:ext>
            </a:extLst>
          </p:cNvPr>
          <p:cNvSpPr txBox="1"/>
          <p:nvPr/>
        </p:nvSpPr>
        <p:spPr>
          <a:xfrm>
            <a:off x="669924" y="6158987"/>
            <a:ext cx="6396360" cy="369332"/>
          </a:xfrm>
          <a:prstGeom prst="rect">
            <a:avLst/>
          </a:prstGeom>
          <a:noFill/>
        </p:spPr>
        <p:txBody>
          <a:bodyPr wrap="square">
            <a:spAutoFit/>
          </a:bodyPr>
          <a:lstStyle/>
          <a:p>
            <a:r>
              <a:rPr lang="en-US" altLang="zh-CN" dirty="0"/>
              <a:t>https://www.menti.com/uzpgun3ize</a:t>
            </a:r>
            <a:endParaRPr lang="zh-CN" altLang="en-US" dirty="0"/>
          </a:p>
        </p:txBody>
      </p:sp>
      <p:pic>
        <p:nvPicPr>
          <p:cNvPr id="7" name="图片 6">
            <a:extLst>
              <a:ext uri="{FF2B5EF4-FFF2-40B4-BE49-F238E27FC236}">
                <a16:creationId xmlns:a16="http://schemas.microsoft.com/office/drawing/2014/main" id="{A8516BC8-3B04-490F-8159-38E7F613D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21" y="1212593"/>
            <a:ext cx="4762500" cy="4762500"/>
          </a:xfrm>
          <a:prstGeom prst="rect">
            <a:avLst/>
          </a:prstGeom>
        </p:spPr>
      </p:pic>
      <p:pic>
        <p:nvPicPr>
          <p:cNvPr id="11" name="图片 10">
            <a:extLst>
              <a:ext uri="{FF2B5EF4-FFF2-40B4-BE49-F238E27FC236}">
                <a16:creationId xmlns:a16="http://schemas.microsoft.com/office/drawing/2014/main" id="{8CA762DE-E702-4D72-9748-6C37BCDF4B4C}"/>
              </a:ext>
            </a:extLst>
          </p:cNvPr>
          <p:cNvPicPr>
            <a:picLocks noChangeAspect="1"/>
          </p:cNvPicPr>
          <p:nvPr/>
        </p:nvPicPr>
        <p:blipFill>
          <a:blip r:embed="rId4"/>
          <a:stretch>
            <a:fillRect/>
          </a:stretch>
        </p:blipFill>
        <p:spPr>
          <a:xfrm>
            <a:off x="6095205" y="1212593"/>
            <a:ext cx="5562028" cy="3037501"/>
          </a:xfrm>
          <a:prstGeom prst="rect">
            <a:avLst/>
          </a:prstGeom>
        </p:spPr>
      </p:pic>
    </p:spTree>
    <p:extLst>
      <p:ext uri="{BB962C8B-B14F-4D97-AF65-F5344CB8AC3E}">
        <p14:creationId xmlns:p14="http://schemas.microsoft.com/office/powerpoint/2010/main" val="146220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7" name="圆角矩形 6"/>
          <p:cNvSpPr/>
          <p:nvPr/>
        </p:nvSpPr>
        <p:spPr>
          <a:xfrm>
            <a:off x="838200" y="1602103"/>
            <a:ext cx="6463748" cy="4568711"/>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CN" sz="1400" dirty="0"/>
              <a:t>#include &lt;</a:t>
            </a:r>
            <a:r>
              <a:rPr lang="en-US" altLang="zh-CN" sz="1400" dirty="0" err="1"/>
              <a:t>stdio.h</a:t>
            </a:r>
            <a:r>
              <a:rPr lang="en-US" altLang="zh-CN" sz="1400" dirty="0"/>
              <a:t>&gt;</a:t>
            </a:r>
          </a:p>
          <a:p>
            <a:pPr defTabSz="357188"/>
            <a:r>
              <a:rPr lang="en-US" altLang="zh-CN" sz="1400" dirty="0">
                <a:solidFill>
                  <a:srgbClr val="008000"/>
                </a:solidFill>
              </a:rPr>
              <a:t>//</a:t>
            </a:r>
            <a:r>
              <a:rPr lang="zh-CN" altLang="en-US" sz="1400" dirty="0">
                <a:solidFill>
                  <a:srgbClr val="008000"/>
                </a:solidFill>
              </a:rPr>
              <a:t>主函数</a:t>
            </a:r>
          </a:p>
          <a:p>
            <a:pPr defTabSz="357188"/>
            <a:r>
              <a:rPr lang="en-US" altLang="zh-CN" sz="1400" dirty="0" err="1"/>
              <a:t>int</a:t>
            </a:r>
            <a:r>
              <a:rPr lang="en-US" altLang="zh-CN" sz="1400" dirty="0"/>
              <a:t> main()				</a:t>
            </a:r>
            <a:r>
              <a:rPr lang="en-US" altLang="zh-CN" sz="1400" dirty="0">
                <a:solidFill>
                  <a:srgbClr val="008000"/>
                </a:solidFill>
              </a:rPr>
              <a:t>//</a:t>
            </a:r>
            <a:r>
              <a:rPr lang="zh-CN" altLang="en-US" sz="1400" dirty="0">
                <a:solidFill>
                  <a:srgbClr val="008000"/>
                </a:solidFill>
              </a:rPr>
              <a:t>定义主函数</a:t>
            </a:r>
          </a:p>
          <a:p>
            <a:pPr defTabSz="357188"/>
            <a:r>
              <a:rPr lang="en-US" altLang="zh-CN" sz="1400" dirty="0"/>
              <a:t>{						</a:t>
            </a:r>
            <a:r>
              <a:rPr lang="en-US" altLang="zh-CN" sz="1400" dirty="0">
                <a:solidFill>
                  <a:srgbClr val="008000"/>
                </a:solidFill>
              </a:rPr>
              <a:t>//</a:t>
            </a:r>
            <a:r>
              <a:rPr lang="zh-CN" altLang="en-US" sz="1400" dirty="0">
                <a:solidFill>
                  <a:srgbClr val="008000"/>
                </a:solidFill>
              </a:rPr>
              <a:t>主函数体开始</a:t>
            </a:r>
          </a:p>
          <a:p>
            <a:pPr defTabSz="357188"/>
            <a:r>
              <a:rPr lang="zh-CN" altLang="en-US" sz="1400" dirty="0"/>
              <a:t>	</a:t>
            </a:r>
            <a:r>
              <a:rPr lang="en-US" altLang="zh-CN" sz="1400" dirty="0" err="1"/>
              <a:t>int</a:t>
            </a:r>
            <a:r>
              <a:rPr lang="en-US" altLang="zh-CN" sz="1400" dirty="0"/>
              <a:t> max(</a:t>
            </a:r>
            <a:r>
              <a:rPr lang="en-US" altLang="zh-CN" sz="1400" dirty="0" err="1"/>
              <a:t>int</a:t>
            </a:r>
            <a:r>
              <a:rPr lang="en-US" altLang="zh-CN" sz="1400" dirty="0"/>
              <a:t> </a:t>
            </a:r>
            <a:r>
              <a:rPr lang="en-US" altLang="zh-CN" sz="1400" dirty="0" err="1"/>
              <a:t>x,int</a:t>
            </a:r>
            <a:r>
              <a:rPr lang="en-US" altLang="zh-CN" sz="1400" dirty="0"/>
              <a:t> y);		</a:t>
            </a:r>
            <a:r>
              <a:rPr lang="en-US" altLang="zh-CN" sz="1400" dirty="0">
                <a:solidFill>
                  <a:srgbClr val="008000"/>
                </a:solidFill>
              </a:rPr>
              <a:t>//</a:t>
            </a:r>
            <a:r>
              <a:rPr lang="zh-CN" altLang="en-US" sz="1400" dirty="0">
                <a:solidFill>
                  <a:srgbClr val="008000"/>
                </a:solidFill>
              </a:rPr>
              <a:t>对被调用函数</a:t>
            </a:r>
            <a:r>
              <a:rPr lang="en-US" altLang="zh-CN" sz="1400" dirty="0">
                <a:solidFill>
                  <a:srgbClr val="008000"/>
                </a:solidFill>
              </a:rPr>
              <a:t>max</a:t>
            </a:r>
            <a:r>
              <a:rPr lang="zh-CN" altLang="en-US" sz="1400" dirty="0">
                <a:solidFill>
                  <a:srgbClr val="008000"/>
                </a:solidFill>
              </a:rPr>
              <a:t>的声明</a:t>
            </a:r>
            <a:endParaRPr lang="en-US" altLang="zh-CN" sz="1400" dirty="0">
              <a:solidFill>
                <a:srgbClr val="008000"/>
              </a:solidFill>
            </a:endParaRPr>
          </a:p>
          <a:p>
            <a:pPr defTabSz="357188"/>
            <a:r>
              <a:rPr lang="zh-CN" altLang="en-US" sz="1400" dirty="0"/>
              <a:t>	</a:t>
            </a:r>
            <a:r>
              <a:rPr lang="en-US" altLang="zh-CN" sz="1400" dirty="0" err="1"/>
              <a:t>int</a:t>
            </a:r>
            <a:r>
              <a:rPr lang="en-US" altLang="zh-CN" sz="1400" dirty="0"/>
              <a:t> </a:t>
            </a:r>
            <a:r>
              <a:rPr lang="en-US" altLang="zh-CN" sz="1400" dirty="0" err="1"/>
              <a:t>a,b,c</a:t>
            </a:r>
            <a:r>
              <a:rPr lang="en-US" altLang="zh-CN" sz="1400" dirty="0"/>
              <a:t>;				</a:t>
            </a:r>
            <a:r>
              <a:rPr lang="en-US" altLang="zh-CN" sz="1400" dirty="0">
                <a:solidFill>
                  <a:srgbClr val="008000"/>
                </a:solidFill>
              </a:rPr>
              <a:t>//</a:t>
            </a:r>
            <a:r>
              <a:rPr lang="zh-CN" altLang="en-US" sz="1400" dirty="0">
                <a:solidFill>
                  <a:srgbClr val="008000"/>
                </a:solidFill>
              </a:rPr>
              <a:t>定义变量</a:t>
            </a:r>
            <a:r>
              <a:rPr lang="en-US" altLang="zh-CN" sz="1400" dirty="0">
                <a:solidFill>
                  <a:srgbClr val="008000"/>
                </a:solidFill>
              </a:rPr>
              <a:t>a</a:t>
            </a:r>
            <a:r>
              <a:rPr lang="zh-CN" altLang="en-US" sz="1400" dirty="0">
                <a:solidFill>
                  <a:srgbClr val="008000"/>
                </a:solidFill>
              </a:rPr>
              <a:t>，</a:t>
            </a:r>
            <a:r>
              <a:rPr lang="en-US" altLang="zh-CN" sz="1400" dirty="0">
                <a:solidFill>
                  <a:srgbClr val="008000"/>
                </a:solidFill>
              </a:rPr>
              <a:t>b</a:t>
            </a:r>
            <a:r>
              <a:rPr lang="zh-CN" altLang="en-US" sz="1400" dirty="0">
                <a:solidFill>
                  <a:srgbClr val="008000"/>
                </a:solidFill>
              </a:rPr>
              <a:t>，</a:t>
            </a:r>
            <a:r>
              <a:rPr lang="en-US" altLang="zh-CN" sz="1400" dirty="0">
                <a:solidFill>
                  <a:srgbClr val="008000"/>
                </a:solidFill>
              </a:rPr>
              <a:t>c</a:t>
            </a:r>
          </a:p>
          <a:p>
            <a:pPr defTabSz="357188"/>
            <a:r>
              <a:rPr lang="en-US" altLang="zh-CN" sz="1400" dirty="0"/>
              <a:t>	</a:t>
            </a:r>
            <a:r>
              <a:rPr lang="en-US" altLang="zh-CN" sz="1400" dirty="0" err="1"/>
              <a:t>scanf</a:t>
            </a:r>
            <a:r>
              <a:rPr lang="en-US" altLang="zh-CN" sz="1400" dirty="0"/>
              <a:t>(</a:t>
            </a:r>
            <a:r>
              <a:rPr lang="en-US" altLang="zh-CN" dirty="0"/>
              <a:t>"</a:t>
            </a:r>
            <a:r>
              <a:rPr lang="en-US" altLang="zh-CN" sz="1400" dirty="0"/>
              <a:t>%</a:t>
            </a:r>
            <a:r>
              <a:rPr lang="en-US" altLang="zh-CN" sz="1400" dirty="0" err="1"/>
              <a:t>d,%d</a:t>
            </a:r>
            <a:r>
              <a:rPr lang="en-US" altLang="zh-CN" dirty="0" err="1"/>
              <a:t>"</a:t>
            </a:r>
            <a:r>
              <a:rPr lang="en-US" altLang="zh-CN" sz="1400" dirty="0" err="1"/>
              <a:t>,&amp;a,&amp;b</a:t>
            </a:r>
            <a:r>
              <a:rPr lang="en-US" altLang="zh-CN" sz="1400" dirty="0"/>
              <a:t>); 	</a:t>
            </a:r>
            <a:r>
              <a:rPr lang="en-US" altLang="zh-CN" sz="1400" dirty="0">
                <a:solidFill>
                  <a:srgbClr val="008000"/>
                </a:solidFill>
              </a:rPr>
              <a:t>//</a:t>
            </a:r>
            <a:r>
              <a:rPr lang="zh-CN" altLang="en-US" sz="1400" dirty="0">
                <a:solidFill>
                  <a:srgbClr val="008000"/>
                </a:solidFill>
              </a:rPr>
              <a:t>输入变量</a:t>
            </a:r>
            <a:r>
              <a:rPr lang="en-US" altLang="zh-CN" sz="1400" dirty="0">
                <a:solidFill>
                  <a:srgbClr val="008000"/>
                </a:solidFill>
              </a:rPr>
              <a:t>a</a:t>
            </a:r>
            <a:r>
              <a:rPr lang="zh-CN" altLang="en-US" sz="1400" dirty="0">
                <a:solidFill>
                  <a:srgbClr val="008000"/>
                </a:solidFill>
              </a:rPr>
              <a:t>和</a:t>
            </a:r>
            <a:r>
              <a:rPr lang="en-US" altLang="zh-CN" sz="1400" dirty="0">
                <a:solidFill>
                  <a:srgbClr val="008000"/>
                </a:solidFill>
              </a:rPr>
              <a:t>b</a:t>
            </a:r>
            <a:r>
              <a:rPr lang="zh-CN" altLang="en-US" sz="1400" dirty="0">
                <a:solidFill>
                  <a:srgbClr val="008000"/>
                </a:solidFill>
              </a:rPr>
              <a:t>的值</a:t>
            </a:r>
            <a:endParaRPr lang="en-US" altLang="zh-CN" sz="1400" dirty="0">
              <a:solidFill>
                <a:srgbClr val="008000"/>
              </a:solidFill>
            </a:endParaRPr>
          </a:p>
          <a:p>
            <a:pPr defTabSz="357188"/>
            <a:r>
              <a:rPr lang="zh-CN" altLang="en-US" sz="1400" dirty="0"/>
              <a:t>	</a:t>
            </a:r>
            <a:r>
              <a:rPr lang="en-US" altLang="zh-CN" sz="1400" dirty="0"/>
              <a:t>c=max(</a:t>
            </a:r>
            <a:r>
              <a:rPr lang="en-US" altLang="zh-CN" sz="1400" dirty="0" err="1"/>
              <a:t>a,b</a:t>
            </a:r>
            <a:r>
              <a:rPr lang="en-US" altLang="zh-CN" sz="1400" dirty="0"/>
              <a:t>);			</a:t>
            </a:r>
            <a:r>
              <a:rPr lang="en-US" altLang="zh-CN" sz="1400" dirty="0">
                <a:solidFill>
                  <a:srgbClr val="008000"/>
                </a:solidFill>
              </a:rPr>
              <a:t>//</a:t>
            </a:r>
            <a:r>
              <a:rPr lang="zh-CN" altLang="en-US" sz="1400" dirty="0">
                <a:solidFill>
                  <a:srgbClr val="008000"/>
                </a:solidFill>
              </a:rPr>
              <a:t>调用</a:t>
            </a:r>
            <a:r>
              <a:rPr lang="en-US" altLang="zh-CN" sz="1400" dirty="0">
                <a:solidFill>
                  <a:srgbClr val="008000"/>
                </a:solidFill>
              </a:rPr>
              <a:t>max</a:t>
            </a:r>
            <a:r>
              <a:rPr lang="zh-CN" altLang="en-US" sz="1400" dirty="0">
                <a:solidFill>
                  <a:srgbClr val="008000"/>
                </a:solidFill>
              </a:rPr>
              <a:t>函数，将得到的值赋给</a:t>
            </a:r>
            <a:r>
              <a:rPr lang="en-US" altLang="zh-CN" sz="1400" dirty="0">
                <a:solidFill>
                  <a:srgbClr val="008000"/>
                </a:solidFill>
              </a:rPr>
              <a:t>c</a:t>
            </a:r>
          </a:p>
          <a:p>
            <a:pPr defTabSz="357188"/>
            <a:r>
              <a:rPr lang="en-US" altLang="zh-CN" sz="1400" dirty="0"/>
              <a:t>	</a:t>
            </a:r>
            <a:r>
              <a:rPr lang="en-US" altLang="zh-CN" sz="1400" dirty="0" err="1"/>
              <a:t>printf</a:t>
            </a:r>
            <a:r>
              <a:rPr lang="en-US" altLang="zh-CN" sz="1400" dirty="0"/>
              <a:t>(</a:t>
            </a:r>
            <a:r>
              <a:rPr lang="en-US" altLang="zh-CN" dirty="0"/>
              <a:t>"</a:t>
            </a:r>
            <a:r>
              <a:rPr lang="en-US" altLang="zh-CN" sz="1400" dirty="0"/>
              <a:t>max=%d\</a:t>
            </a:r>
            <a:r>
              <a:rPr lang="en-US" altLang="zh-CN" sz="1400" dirty="0" err="1"/>
              <a:t>n</a:t>
            </a:r>
            <a:r>
              <a:rPr lang="en-US" altLang="zh-CN" dirty="0" err="1"/>
              <a:t>"</a:t>
            </a:r>
            <a:r>
              <a:rPr lang="en-US" altLang="zh-CN" sz="1400" dirty="0" err="1"/>
              <a:t>,c</a:t>
            </a:r>
            <a:r>
              <a:rPr lang="en-US" altLang="zh-CN" sz="1400" dirty="0"/>
              <a:t>); 	</a:t>
            </a:r>
            <a:r>
              <a:rPr lang="en-US" altLang="zh-CN" sz="1400" dirty="0">
                <a:solidFill>
                  <a:srgbClr val="008000"/>
                </a:solidFill>
              </a:rPr>
              <a:t>//</a:t>
            </a:r>
            <a:r>
              <a:rPr lang="zh-CN" altLang="en-US" sz="1400" dirty="0">
                <a:solidFill>
                  <a:srgbClr val="008000"/>
                </a:solidFill>
              </a:rPr>
              <a:t>输出</a:t>
            </a:r>
            <a:r>
              <a:rPr lang="en-US" altLang="zh-CN" sz="1400" dirty="0">
                <a:solidFill>
                  <a:srgbClr val="008000"/>
                </a:solidFill>
              </a:rPr>
              <a:t>c</a:t>
            </a:r>
            <a:r>
              <a:rPr lang="zh-CN" altLang="en-US" sz="1400" dirty="0">
                <a:solidFill>
                  <a:srgbClr val="008000"/>
                </a:solidFill>
              </a:rPr>
              <a:t>的值</a:t>
            </a:r>
            <a:endParaRPr lang="en-US" altLang="zh-CN" sz="1400" dirty="0">
              <a:solidFill>
                <a:srgbClr val="008000"/>
              </a:solidFill>
            </a:endParaRPr>
          </a:p>
          <a:p>
            <a:pPr defTabSz="357188"/>
            <a:r>
              <a:rPr lang="zh-CN" altLang="en-US" sz="1400" dirty="0"/>
              <a:t>	</a:t>
            </a:r>
            <a:r>
              <a:rPr lang="en-US" altLang="zh-CN" sz="1400" dirty="0"/>
              <a:t>return 0;				</a:t>
            </a:r>
            <a:r>
              <a:rPr lang="en-US" altLang="zh-CN" sz="1400" dirty="0">
                <a:solidFill>
                  <a:srgbClr val="008000"/>
                </a:solidFill>
              </a:rPr>
              <a:t>//</a:t>
            </a:r>
            <a:r>
              <a:rPr lang="zh-CN" altLang="en-US" sz="1400" dirty="0">
                <a:solidFill>
                  <a:srgbClr val="008000"/>
                </a:solidFill>
              </a:rPr>
              <a:t>返回函数值为</a:t>
            </a:r>
            <a:r>
              <a:rPr lang="en-US" altLang="zh-CN" sz="1400" dirty="0">
                <a:solidFill>
                  <a:srgbClr val="008000"/>
                </a:solidFill>
              </a:rPr>
              <a:t>0</a:t>
            </a:r>
          </a:p>
          <a:p>
            <a:pPr defTabSz="357188"/>
            <a:r>
              <a:rPr lang="en-US" altLang="zh-CN" sz="1400" dirty="0">
                <a:solidFill>
                  <a:srgbClr val="008000"/>
                </a:solidFill>
              </a:rPr>
              <a:t>}//</a:t>
            </a:r>
            <a:r>
              <a:rPr lang="zh-CN" altLang="en-US" sz="1400" dirty="0">
                <a:solidFill>
                  <a:srgbClr val="008000"/>
                </a:solidFill>
              </a:rPr>
              <a:t>主函数体结束</a:t>
            </a:r>
          </a:p>
          <a:p>
            <a:endParaRPr lang="zh-CN" altLang="en-US" sz="1400" dirty="0"/>
          </a:p>
          <a:p>
            <a:pPr defTabSz="357188"/>
            <a:r>
              <a:rPr lang="en-US" altLang="zh-CN" sz="1400" dirty="0">
                <a:solidFill>
                  <a:srgbClr val="008000"/>
                </a:solidFill>
              </a:rPr>
              <a:t>//</a:t>
            </a:r>
            <a:r>
              <a:rPr lang="zh-CN" altLang="en-US" sz="1400" dirty="0">
                <a:solidFill>
                  <a:srgbClr val="008000"/>
                </a:solidFill>
              </a:rPr>
              <a:t>求两个整数中的较大者的</a:t>
            </a:r>
            <a:r>
              <a:rPr lang="en-US" altLang="zh-CN" sz="1400" dirty="0">
                <a:solidFill>
                  <a:srgbClr val="008000"/>
                </a:solidFill>
              </a:rPr>
              <a:t>max</a:t>
            </a:r>
            <a:r>
              <a:rPr lang="zh-CN" altLang="en-US" sz="1400" dirty="0">
                <a:solidFill>
                  <a:srgbClr val="008000"/>
                </a:solidFill>
              </a:rPr>
              <a:t>函数</a:t>
            </a:r>
          </a:p>
          <a:p>
            <a:pPr defTabSz="357188"/>
            <a:r>
              <a:rPr lang="en-US" altLang="zh-CN" sz="1400" dirty="0" err="1"/>
              <a:t>int</a:t>
            </a:r>
            <a:r>
              <a:rPr lang="en-US" altLang="zh-CN" sz="1400" dirty="0"/>
              <a:t> max(</a:t>
            </a:r>
            <a:r>
              <a:rPr lang="en-US" altLang="zh-CN" sz="1400" dirty="0" err="1"/>
              <a:t>int</a:t>
            </a:r>
            <a:r>
              <a:rPr lang="en-US" altLang="zh-CN" sz="1400" dirty="0"/>
              <a:t> </a:t>
            </a:r>
            <a:r>
              <a:rPr lang="en-US" altLang="zh-CN" sz="1400" dirty="0" err="1"/>
              <a:t>x,int</a:t>
            </a:r>
            <a:r>
              <a:rPr lang="en-US" altLang="zh-CN" sz="1400" dirty="0"/>
              <a:t> y)	</a:t>
            </a:r>
            <a:r>
              <a:rPr lang="en-US" altLang="zh-CN" sz="1400" dirty="0">
                <a:solidFill>
                  <a:srgbClr val="008000"/>
                </a:solidFill>
              </a:rPr>
              <a:t>//</a:t>
            </a:r>
            <a:r>
              <a:rPr lang="zh-CN" altLang="en-US" sz="1400" dirty="0">
                <a:solidFill>
                  <a:srgbClr val="008000"/>
                </a:solidFill>
              </a:rPr>
              <a:t>定义</a:t>
            </a:r>
            <a:r>
              <a:rPr lang="en-US" altLang="zh-CN" sz="1400" dirty="0">
                <a:solidFill>
                  <a:srgbClr val="008000"/>
                </a:solidFill>
              </a:rPr>
              <a:t>max</a:t>
            </a:r>
            <a:r>
              <a:rPr lang="zh-CN" altLang="en-US" sz="1400" dirty="0">
                <a:solidFill>
                  <a:srgbClr val="008000"/>
                </a:solidFill>
              </a:rPr>
              <a:t>函数</a:t>
            </a:r>
            <a:r>
              <a:rPr lang="en-US" altLang="zh-CN" sz="1400" dirty="0">
                <a:solidFill>
                  <a:srgbClr val="008000"/>
                </a:solidFill>
              </a:rPr>
              <a:t>,</a:t>
            </a:r>
            <a:r>
              <a:rPr lang="zh-CN" altLang="en-US" sz="1400" dirty="0">
                <a:solidFill>
                  <a:srgbClr val="008000"/>
                </a:solidFill>
              </a:rPr>
              <a:t>函数值为整型</a:t>
            </a:r>
            <a:r>
              <a:rPr lang="en-US" altLang="zh-CN" sz="1400" dirty="0">
                <a:solidFill>
                  <a:srgbClr val="008000"/>
                </a:solidFill>
              </a:rPr>
              <a:t>, </a:t>
            </a:r>
            <a:r>
              <a:rPr lang="zh-CN" altLang="en-US" sz="1400" dirty="0">
                <a:solidFill>
                  <a:srgbClr val="008000"/>
                </a:solidFill>
              </a:rPr>
              <a:t>形式参数</a:t>
            </a:r>
            <a:r>
              <a:rPr lang="en-US" altLang="zh-CN" sz="1400" dirty="0">
                <a:solidFill>
                  <a:srgbClr val="008000"/>
                </a:solidFill>
              </a:rPr>
              <a:t>x</a:t>
            </a:r>
            <a:r>
              <a:rPr lang="zh-CN" altLang="en-US" sz="1400" dirty="0">
                <a:solidFill>
                  <a:srgbClr val="008000"/>
                </a:solidFill>
              </a:rPr>
              <a:t>和</a:t>
            </a:r>
            <a:r>
              <a:rPr lang="en-US" altLang="zh-CN" sz="1400" dirty="0">
                <a:solidFill>
                  <a:srgbClr val="008000"/>
                </a:solidFill>
              </a:rPr>
              <a:t>y</a:t>
            </a:r>
            <a:r>
              <a:rPr lang="zh-CN" altLang="en-US" sz="1400" dirty="0">
                <a:solidFill>
                  <a:srgbClr val="008000"/>
                </a:solidFill>
              </a:rPr>
              <a:t>为整型 </a:t>
            </a:r>
          </a:p>
          <a:p>
            <a:r>
              <a:rPr lang="en-US" altLang="zh-CN" sz="1400" dirty="0"/>
              <a:t>{</a:t>
            </a:r>
          </a:p>
          <a:p>
            <a:pPr marL="0" lvl="1" defTabSz="357188"/>
            <a:r>
              <a:rPr lang="en-US" altLang="zh-CN" sz="1400" dirty="0" err="1"/>
              <a:t>int</a:t>
            </a:r>
            <a:r>
              <a:rPr lang="en-US" altLang="zh-CN" sz="1400" dirty="0"/>
              <a:t> z;			</a:t>
            </a:r>
            <a:r>
              <a:rPr lang="en-US" altLang="zh-CN" sz="1400" dirty="0">
                <a:solidFill>
                  <a:srgbClr val="008000"/>
                </a:solidFill>
              </a:rPr>
              <a:t>//max</a:t>
            </a:r>
            <a:r>
              <a:rPr lang="zh-CN" altLang="en-US" sz="1400" dirty="0">
                <a:solidFill>
                  <a:srgbClr val="008000"/>
                </a:solidFill>
              </a:rPr>
              <a:t>函数中的声明部分，定义本函数中用到的变量</a:t>
            </a:r>
            <a:r>
              <a:rPr lang="en-US" altLang="zh-CN" sz="1400" dirty="0">
                <a:solidFill>
                  <a:srgbClr val="008000"/>
                </a:solidFill>
              </a:rPr>
              <a:t>z</a:t>
            </a:r>
            <a:r>
              <a:rPr lang="zh-CN" altLang="en-US" sz="1400" dirty="0">
                <a:solidFill>
                  <a:srgbClr val="008000"/>
                </a:solidFill>
              </a:rPr>
              <a:t>为整型</a:t>
            </a:r>
            <a:endParaRPr lang="en-US" altLang="zh-CN" sz="1400" dirty="0">
              <a:solidFill>
                <a:srgbClr val="008000"/>
              </a:solidFill>
            </a:endParaRPr>
          </a:p>
          <a:p>
            <a:pPr marL="0" lvl="1" defTabSz="357188"/>
            <a:r>
              <a:rPr lang="en-US" altLang="zh-CN" sz="1400" dirty="0"/>
              <a:t>if(x&gt;y)z=x;		</a:t>
            </a:r>
            <a:r>
              <a:rPr lang="en-US" altLang="zh-CN" sz="1400" dirty="0">
                <a:solidFill>
                  <a:srgbClr val="008000"/>
                </a:solidFill>
              </a:rPr>
              <a:t>//</a:t>
            </a:r>
            <a:r>
              <a:rPr lang="zh-CN" altLang="en-US" sz="1400" dirty="0">
                <a:solidFill>
                  <a:srgbClr val="008000"/>
                </a:solidFill>
              </a:rPr>
              <a:t>若</a:t>
            </a:r>
            <a:r>
              <a:rPr lang="en-US" altLang="zh-CN" sz="1400" dirty="0">
                <a:solidFill>
                  <a:srgbClr val="008000"/>
                </a:solidFill>
              </a:rPr>
              <a:t>x&gt;y</a:t>
            </a:r>
            <a:r>
              <a:rPr lang="zh-CN" altLang="en-US" sz="1400" dirty="0">
                <a:solidFill>
                  <a:srgbClr val="008000"/>
                </a:solidFill>
              </a:rPr>
              <a:t>成立，将</a:t>
            </a:r>
            <a:r>
              <a:rPr lang="en-US" altLang="zh-CN" sz="1400" dirty="0">
                <a:solidFill>
                  <a:srgbClr val="008000"/>
                </a:solidFill>
              </a:rPr>
              <a:t>x</a:t>
            </a:r>
            <a:r>
              <a:rPr lang="zh-CN" altLang="en-US" sz="1400" dirty="0">
                <a:solidFill>
                  <a:srgbClr val="008000"/>
                </a:solidFill>
              </a:rPr>
              <a:t>的值赋给变量</a:t>
            </a:r>
            <a:r>
              <a:rPr lang="en-US" altLang="zh-CN" sz="1400" dirty="0">
                <a:solidFill>
                  <a:srgbClr val="008000"/>
                </a:solidFill>
              </a:rPr>
              <a:t>z</a:t>
            </a:r>
          </a:p>
          <a:p>
            <a:pPr marL="0" lvl="1" defTabSz="357188"/>
            <a:r>
              <a:rPr lang="en-US" altLang="zh-CN" sz="1400" dirty="0"/>
              <a:t>else z=y;			</a:t>
            </a:r>
            <a:r>
              <a:rPr lang="en-US" altLang="zh-CN" sz="1400" dirty="0">
                <a:solidFill>
                  <a:srgbClr val="008000"/>
                </a:solidFill>
              </a:rPr>
              <a:t>//</a:t>
            </a:r>
            <a:r>
              <a:rPr lang="zh-CN" altLang="en-US" sz="1400" dirty="0">
                <a:solidFill>
                  <a:srgbClr val="008000"/>
                </a:solidFill>
              </a:rPr>
              <a:t>否则</a:t>
            </a:r>
            <a:r>
              <a:rPr lang="en-US" altLang="zh-CN" sz="1400" dirty="0">
                <a:solidFill>
                  <a:srgbClr val="008000"/>
                </a:solidFill>
              </a:rPr>
              <a:t>(</a:t>
            </a:r>
            <a:r>
              <a:rPr lang="zh-CN" altLang="en-US" sz="1400" dirty="0">
                <a:solidFill>
                  <a:srgbClr val="008000"/>
                </a:solidFill>
              </a:rPr>
              <a:t>即</a:t>
            </a:r>
            <a:r>
              <a:rPr lang="en-US" altLang="zh-CN" sz="1400" dirty="0">
                <a:solidFill>
                  <a:srgbClr val="008000"/>
                </a:solidFill>
              </a:rPr>
              <a:t>x&gt;y</a:t>
            </a:r>
            <a:r>
              <a:rPr lang="zh-CN" altLang="en-US" sz="1400" dirty="0">
                <a:solidFill>
                  <a:srgbClr val="008000"/>
                </a:solidFill>
              </a:rPr>
              <a:t>不成立</a:t>
            </a:r>
            <a:r>
              <a:rPr lang="en-US" altLang="zh-CN" sz="1400" dirty="0">
                <a:solidFill>
                  <a:srgbClr val="008000"/>
                </a:solidFill>
              </a:rPr>
              <a:t>)</a:t>
            </a:r>
            <a:r>
              <a:rPr lang="zh-CN" altLang="en-US" sz="1400" dirty="0">
                <a:solidFill>
                  <a:srgbClr val="008000"/>
                </a:solidFill>
              </a:rPr>
              <a:t>，将</a:t>
            </a:r>
            <a:r>
              <a:rPr lang="en-US" altLang="zh-CN" sz="1400" dirty="0">
                <a:solidFill>
                  <a:srgbClr val="008000"/>
                </a:solidFill>
              </a:rPr>
              <a:t>y</a:t>
            </a:r>
            <a:r>
              <a:rPr lang="zh-CN" altLang="en-US" sz="1400" dirty="0">
                <a:solidFill>
                  <a:srgbClr val="008000"/>
                </a:solidFill>
              </a:rPr>
              <a:t>的值赋给变量</a:t>
            </a:r>
            <a:r>
              <a:rPr lang="en-US" altLang="zh-CN" sz="1400" dirty="0">
                <a:solidFill>
                  <a:srgbClr val="008000"/>
                </a:solidFill>
              </a:rPr>
              <a:t>z</a:t>
            </a:r>
          </a:p>
          <a:p>
            <a:pPr marL="0" lvl="1" defTabSz="357188"/>
            <a:r>
              <a:rPr lang="en-US" altLang="zh-CN" sz="1400" dirty="0"/>
              <a:t>return(z); 		</a:t>
            </a:r>
            <a:r>
              <a:rPr lang="en-US" altLang="zh-CN" sz="1400" dirty="0">
                <a:solidFill>
                  <a:srgbClr val="008000"/>
                </a:solidFill>
              </a:rPr>
              <a:t>//</a:t>
            </a:r>
            <a:r>
              <a:rPr lang="zh-CN" altLang="en-US" sz="1400" dirty="0">
                <a:solidFill>
                  <a:srgbClr val="008000"/>
                </a:solidFill>
              </a:rPr>
              <a:t>将</a:t>
            </a:r>
            <a:r>
              <a:rPr lang="en-US" altLang="zh-CN" sz="1400" dirty="0">
                <a:solidFill>
                  <a:srgbClr val="008000"/>
                </a:solidFill>
              </a:rPr>
              <a:t>z</a:t>
            </a:r>
            <a:r>
              <a:rPr lang="zh-CN" altLang="en-US" sz="1400" dirty="0">
                <a:solidFill>
                  <a:srgbClr val="008000"/>
                </a:solidFill>
              </a:rPr>
              <a:t>的值作为</a:t>
            </a:r>
            <a:r>
              <a:rPr lang="en-US" altLang="zh-CN" sz="1400" dirty="0">
                <a:solidFill>
                  <a:srgbClr val="008000"/>
                </a:solidFill>
              </a:rPr>
              <a:t>max</a:t>
            </a:r>
            <a:r>
              <a:rPr lang="zh-CN" altLang="en-US" sz="1400" dirty="0">
                <a:solidFill>
                  <a:srgbClr val="008000"/>
                </a:solidFill>
              </a:rPr>
              <a:t>函数值，返回到调用</a:t>
            </a:r>
            <a:r>
              <a:rPr lang="en-US" altLang="zh-CN" sz="1400" dirty="0">
                <a:solidFill>
                  <a:srgbClr val="008000"/>
                </a:solidFill>
              </a:rPr>
              <a:t>max</a:t>
            </a:r>
            <a:r>
              <a:rPr lang="zh-CN" altLang="en-US" sz="1400" dirty="0">
                <a:solidFill>
                  <a:srgbClr val="008000"/>
                </a:solidFill>
              </a:rPr>
              <a:t>函数的位置</a:t>
            </a:r>
          </a:p>
          <a:p>
            <a:r>
              <a:rPr lang="en-US" altLang="zh-CN" sz="1400" dirty="0"/>
              <a:t>}</a:t>
            </a:r>
            <a:endParaRPr lang="zh-CN" altLang="en-US" sz="1400" dirty="0">
              <a:solidFill>
                <a:srgbClr val="008000"/>
              </a:solidFill>
            </a:endParaRPr>
          </a:p>
        </p:txBody>
      </p:sp>
      <p:sp>
        <p:nvSpPr>
          <p:cNvPr id="8" name="折角形 7"/>
          <p:cNvSpPr/>
          <p:nvPr/>
        </p:nvSpPr>
        <p:spPr>
          <a:xfrm>
            <a:off x="7606747" y="365125"/>
            <a:ext cx="4230757" cy="6115188"/>
          </a:xfrm>
          <a:prstGeom prst="foldedCorner">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9" name="组合 8"/>
          <p:cNvGrpSpPr/>
          <p:nvPr/>
        </p:nvGrpSpPr>
        <p:grpSpPr>
          <a:xfrm>
            <a:off x="7812157" y="532416"/>
            <a:ext cx="1838740" cy="560717"/>
            <a:chOff x="8656983" y="1203671"/>
            <a:chExt cx="1838740" cy="497504"/>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983" y="1203671"/>
              <a:ext cx="487017" cy="487017"/>
            </a:xfrm>
            <a:prstGeom prst="rect">
              <a:avLst/>
            </a:prstGeom>
          </p:spPr>
        </p:pic>
        <p:sp>
          <p:nvSpPr>
            <p:cNvPr id="11" name="文本框 10"/>
            <p:cNvSpPr txBox="1"/>
            <p:nvPr/>
          </p:nvSpPr>
          <p:spPr>
            <a:xfrm>
              <a:off x="9253331" y="1331843"/>
              <a:ext cx="1242392"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程序分析</a:t>
              </a:r>
            </a:p>
          </p:txBody>
        </p:sp>
        <p:cxnSp>
          <p:nvCxnSpPr>
            <p:cNvPr id="12" name="直接连接符 11"/>
            <p:cNvCxnSpPr/>
            <p:nvPr/>
          </p:nvCxnSpPr>
          <p:spPr>
            <a:xfrm>
              <a:off x="8656983" y="1690688"/>
              <a:ext cx="18387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7729331" y="1099784"/>
            <a:ext cx="3946140" cy="4708981"/>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zh-CN" altLang="en-US" sz="1600" dirty="0">
                <a:solidFill>
                  <a:schemeClr val="bg1"/>
                </a:solidFill>
              </a:rPr>
              <a:t>本程序包括两个函数</a:t>
            </a:r>
            <a:r>
              <a:rPr lang="en-US" altLang="zh-CN" sz="1600" dirty="0">
                <a:solidFill>
                  <a:schemeClr val="bg1"/>
                </a:solidFill>
              </a:rPr>
              <a:t>:①</a:t>
            </a:r>
            <a:r>
              <a:rPr lang="zh-CN" altLang="en-US" sz="1600" dirty="0">
                <a:solidFill>
                  <a:schemeClr val="bg1"/>
                </a:solidFill>
              </a:rPr>
              <a:t>主函数</a:t>
            </a:r>
            <a:r>
              <a:rPr lang="en-US" altLang="zh-CN" sz="1600" dirty="0">
                <a:solidFill>
                  <a:schemeClr val="bg1"/>
                </a:solidFill>
              </a:rPr>
              <a:t>main</a:t>
            </a:r>
            <a:r>
              <a:rPr lang="zh-CN" altLang="en-US" sz="1600" dirty="0">
                <a:solidFill>
                  <a:schemeClr val="bg1"/>
                </a:solidFill>
              </a:rPr>
              <a:t>；②被调用的函数</a:t>
            </a:r>
            <a:r>
              <a:rPr lang="en-US" altLang="zh-CN" sz="1600" dirty="0">
                <a:solidFill>
                  <a:schemeClr val="bg1"/>
                </a:solidFill>
              </a:rPr>
              <a:t>max</a:t>
            </a:r>
            <a:r>
              <a:rPr lang="zh-CN" altLang="en-US" sz="1600" dirty="0">
                <a:solidFill>
                  <a:schemeClr val="bg1"/>
                </a:solidFill>
              </a:rPr>
              <a:t>。</a:t>
            </a:r>
          </a:p>
          <a:p>
            <a:pPr marL="285750" indent="-285750">
              <a:lnSpc>
                <a:spcPct val="150000"/>
              </a:lnSpc>
              <a:buClr>
                <a:schemeClr val="bg1"/>
              </a:buClr>
              <a:buFont typeface="Arial" panose="020B0604020202020204" pitchFamily="34" charset="0"/>
              <a:buChar char="•"/>
            </a:pPr>
            <a:r>
              <a:rPr lang="en-US" altLang="zh-CN" sz="1600" dirty="0">
                <a:solidFill>
                  <a:schemeClr val="bg1"/>
                </a:solidFill>
              </a:rPr>
              <a:t>max</a:t>
            </a:r>
            <a:r>
              <a:rPr lang="zh-CN" altLang="en-US" sz="1600" dirty="0">
                <a:solidFill>
                  <a:schemeClr val="bg1"/>
                </a:solidFill>
              </a:rPr>
              <a:t>函数的作用是将</a:t>
            </a:r>
            <a:r>
              <a:rPr lang="en-US" altLang="zh-CN" sz="1600" dirty="0">
                <a:solidFill>
                  <a:schemeClr val="bg1"/>
                </a:solidFill>
              </a:rPr>
              <a:t>x</a:t>
            </a:r>
            <a:r>
              <a:rPr lang="zh-CN" altLang="en-US" sz="1600" dirty="0">
                <a:solidFill>
                  <a:schemeClr val="bg1"/>
                </a:solidFill>
              </a:rPr>
              <a:t>和</a:t>
            </a:r>
            <a:r>
              <a:rPr lang="en-US" altLang="zh-CN" sz="1600" dirty="0">
                <a:solidFill>
                  <a:schemeClr val="bg1"/>
                </a:solidFill>
              </a:rPr>
              <a:t>y</a:t>
            </a:r>
            <a:r>
              <a:rPr lang="zh-CN" altLang="en-US" sz="1600" dirty="0">
                <a:solidFill>
                  <a:schemeClr val="bg1"/>
                </a:solidFill>
              </a:rPr>
              <a:t>中较大者的值赋给变量</a:t>
            </a:r>
            <a:r>
              <a:rPr lang="en-US" altLang="zh-CN" sz="1600" dirty="0">
                <a:solidFill>
                  <a:schemeClr val="bg1"/>
                </a:solidFill>
              </a:rPr>
              <a:t>z</a:t>
            </a:r>
            <a:r>
              <a:rPr lang="zh-CN" altLang="en-US" sz="1600" dirty="0">
                <a:solidFill>
                  <a:schemeClr val="bg1"/>
                </a:solidFill>
              </a:rPr>
              <a:t>，最后通过</a:t>
            </a:r>
            <a:r>
              <a:rPr lang="en-US" altLang="zh-CN" sz="1600" dirty="0">
                <a:solidFill>
                  <a:schemeClr val="bg1"/>
                </a:solidFill>
              </a:rPr>
              <a:t>return</a:t>
            </a:r>
            <a:r>
              <a:rPr lang="zh-CN" altLang="en-US" sz="1600" dirty="0">
                <a:solidFill>
                  <a:schemeClr val="bg1"/>
                </a:solidFill>
              </a:rPr>
              <a:t>语句将</a:t>
            </a:r>
            <a:r>
              <a:rPr lang="en-US" altLang="zh-CN" sz="1600" dirty="0">
                <a:solidFill>
                  <a:schemeClr val="bg1"/>
                </a:solidFill>
              </a:rPr>
              <a:t>z</a:t>
            </a:r>
            <a:r>
              <a:rPr lang="zh-CN" altLang="en-US" sz="1600" dirty="0">
                <a:solidFill>
                  <a:schemeClr val="bg1"/>
                </a:solidFill>
              </a:rPr>
              <a:t>的值作为</a:t>
            </a:r>
            <a:r>
              <a:rPr lang="en-US" altLang="zh-CN" sz="1600" dirty="0">
                <a:solidFill>
                  <a:schemeClr val="bg1"/>
                </a:solidFill>
              </a:rPr>
              <a:t>max</a:t>
            </a:r>
            <a:r>
              <a:rPr lang="zh-CN" altLang="en-US" sz="1600" dirty="0">
                <a:solidFill>
                  <a:schemeClr val="bg1"/>
                </a:solidFill>
              </a:rPr>
              <a:t>的函数值返回给调用</a:t>
            </a:r>
            <a:r>
              <a:rPr lang="en-US" altLang="zh-CN" sz="1600" dirty="0">
                <a:solidFill>
                  <a:schemeClr val="bg1"/>
                </a:solidFill>
              </a:rPr>
              <a:t>max</a:t>
            </a:r>
            <a:r>
              <a:rPr lang="zh-CN" altLang="en-US" sz="1600" dirty="0">
                <a:solidFill>
                  <a:schemeClr val="bg1"/>
                </a:solidFill>
              </a:rPr>
              <a:t>函数的主函数。</a:t>
            </a:r>
          </a:p>
          <a:p>
            <a:pPr marL="285750" indent="-285750">
              <a:lnSpc>
                <a:spcPct val="150000"/>
              </a:lnSpc>
              <a:buClr>
                <a:schemeClr val="bg1"/>
              </a:buClr>
              <a:buFont typeface="Arial" panose="020B0604020202020204" pitchFamily="34" charset="0"/>
              <a:buChar char="•"/>
            </a:pPr>
            <a:r>
              <a:rPr lang="en-US" altLang="zh-CN" b="1" dirty="0" err="1">
                <a:solidFill>
                  <a:srgbClr val="FFFF00"/>
                </a:solidFill>
              </a:rPr>
              <a:t>scanf</a:t>
            </a:r>
            <a:r>
              <a:rPr lang="zh-CN" altLang="en-US" sz="1600" dirty="0">
                <a:solidFill>
                  <a:schemeClr val="bg1"/>
                </a:solidFill>
              </a:rPr>
              <a:t>是输入函数的名字</a:t>
            </a:r>
            <a:r>
              <a:rPr lang="en-US" altLang="zh-CN" sz="1600" dirty="0">
                <a:solidFill>
                  <a:schemeClr val="bg1"/>
                </a:solidFill>
              </a:rPr>
              <a:t>(</a:t>
            </a:r>
            <a:r>
              <a:rPr lang="en-US" altLang="zh-CN" sz="1600" dirty="0" err="1">
                <a:solidFill>
                  <a:schemeClr val="bg1"/>
                </a:solidFill>
              </a:rPr>
              <a:t>scanf</a:t>
            </a:r>
            <a:r>
              <a:rPr lang="zh-CN" altLang="en-US" sz="1600" dirty="0">
                <a:solidFill>
                  <a:schemeClr val="bg1"/>
                </a:solidFill>
              </a:rPr>
              <a:t>和</a:t>
            </a:r>
            <a:r>
              <a:rPr lang="en-US" altLang="zh-CN" sz="1600" dirty="0" err="1">
                <a:solidFill>
                  <a:schemeClr val="bg1"/>
                </a:solidFill>
              </a:rPr>
              <a:t>printf</a:t>
            </a:r>
            <a:r>
              <a:rPr lang="zh-CN" altLang="en-US" sz="1600" dirty="0">
                <a:solidFill>
                  <a:schemeClr val="bg1"/>
                </a:solidFill>
              </a:rPr>
              <a:t>都是</a:t>
            </a:r>
            <a:r>
              <a:rPr lang="en-US" altLang="zh-CN" sz="1600" dirty="0">
                <a:solidFill>
                  <a:schemeClr val="bg1"/>
                </a:solidFill>
              </a:rPr>
              <a:t>C</a:t>
            </a:r>
            <a:r>
              <a:rPr lang="zh-CN" altLang="en-US" sz="1600" dirty="0">
                <a:solidFill>
                  <a:schemeClr val="bg1"/>
                </a:solidFill>
              </a:rPr>
              <a:t>的标准输入输出函数</a:t>
            </a:r>
            <a:r>
              <a:rPr lang="en-US" altLang="zh-CN" sz="1600" dirty="0">
                <a:solidFill>
                  <a:schemeClr val="bg1"/>
                </a:solidFill>
              </a:rPr>
              <a:t>)</a:t>
            </a:r>
            <a:r>
              <a:rPr lang="zh-CN" altLang="en-US" sz="1600" dirty="0">
                <a:solidFill>
                  <a:schemeClr val="bg1"/>
                </a:solidFill>
              </a:rPr>
              <a:t>。该</a:t>
            </a:r>
            <a:r>
              <a:rPr lang="en-US" altLang="zh-CN" sz="1600" dirty="0" err="1">
                <a:solidFill>
                  <a:schemeClr val="bg1"/>
                </a:solidFill>
              </a:rPr>
              <a:t>scanf</a:t>
            </a:r>
            <a:r>
              <a:rPr lang="zh-CN" altLang="en-US" sz="1600" dirty="0">
                <a:solidFill>
                  <a:schemeClr val="bg1"/>
                </a:solidFill>
              </a:rPr>
              <a:t>函数的作用是输入变量</a:t>
            </a:r>
            <a:r>
              <a:rPr lang="en-US" altLang="zh-CN" sz="1600" dirty="0">
                <a:solidFill>
                  <a:schemeClr val="bg1"/>
                </a:solidFill>
              </a:rPr>
              <a:t>a</a:t>
            </a:r>
            <a:r>
              <a:rPr lang="zh-CN" altLang="en-US" sz="1600" dirty="0">
                <a:solidFill>
                  <a:schemeClr val="bg1"/>
                </a:solidFill>
              </a:rPr>
              <a:t>和</a:t>
            </a:r>
            <a:r>
              <a:rPr lang="en-US" altLang="zh-CN" sz="1600" dirty="0">
                <a:solidFill>
                  <a:schemeClr val="bg1"/>
                </a:solidFill>
              </a:rPr>
              <a:t>b</a:t>
            </a:r>
            <a:r>
              <a:rPr lang="zh-CN" altLang="en-US" sz="1600" dirty="0">
                <a:solidFill>
                  <a:schemeClr val="bg1"/>
                </a:solidFill>
              </a:rPr>
              <a:t>的值。</a:t>
            </a:r>
            <a:endParaRPr lang="en-US" altLang="zh-CN" sz="1600" dirty="0">
              <a:solidFill>
                <a:schemeClr val="bg1"/>
              </a:solidFill>
            </a:endParaRPr>
          </a:p>
          <a:p>
            <a:pPr marL="285750" indent="-285750">
              <a:lnSpc>
                <a:spcPct val="150000"/>
              </a:lnSpc>
              <a:buClr>
                <a:schemeClr val="bg1"/>
              </a:buClr>
              <a:buFont typeface="Arial" panose="020B0604020202020204" pitchFamily="34" charset="0"/>
              <a:buChar char="•"/>
            </a:pPr>
            <a:r>
              <a:rPr lang="en-US" altLang="zh-CN" b="1" dirty="0">
                <a:solidFill>
                  <a:srgbClr val="FFFF00"/>
                </a:solidFill>
              </a:rPr>
              <a:t>max(a</a:t>
            </a:r>
            <a:r>
              <a:rPr lang="zh-CN" altLang="en-US" b="1" dirty="0">
                <a:solidFill>
                  <a:srgbClr val="FFFF00"/>
                </a:solidFill>
              </a:rPr>
              <a:t>，</a:t>
            </a:r>
            <a:r>
              <a:rPr lang="en-US" altLang="zh-CN" b="1" dirty="0">
                <a:solidFill>
                  <a:srgbClr val="FFFF00"/>
                </a:solidFill>
              </a:rPr>
              <a:t>b)</a:t>
            </a:r>
            <a:r>
              <a:rPr lang="zh-CN" altLang="en-US" sz="1600" dirty="0">
                <a:solidFill>
                  <a:schemeClr val="bg1"/>
                </a:solidFill>
              </a:rPr>
              <a:t>调用</a:t>
            </a:r>
            <a:r>
              <a:rPr lang="en-US" altLang="zh-CN" sz="1600" dirty="0">
                <a:solidFill>
                  <a:schemeClr val="bg1"/>
                </a:solidFill>
              </a:rPr>
              <a:t>max</a:t>
            </a:r>
            <a:r>
              <a:rPr lang="zh-CN" altLang="en-US" sz="1600" dirty="0">
                <a:solidFill>
                  <a:schemeClr val="bg1"/>
                </a:solidFill>
              </a:rPr>
              <a:t>函数。在调用时将</a:t>
            </a:r>
            <a:r>
              <a:rPr lang="en-US" altLang="zh-CN" sz="1600" dirty="0">
                <a:solidFill>
                  <a:schemeClr val="bg1"/>
                </a:solidFill>
              </a:rPr>
              <a:t>a</a:t>
            </a:r>
            <a:r>
              <a:rPr lang="zh-CN" altLang="en-US" sz="1600" dirty="0">
                <a:solidFill>
                  <a:schemeClr val="bg1"/>
                </a:solidFill>
              </a:rPr>
              <a:t>和</a:t>
            </a:r>
            <a:r>
              <a:rPr lang="en-US" altLang="zh-CN" sz="1600" dirty="0">
                <a:solidFill>
                  <a:schemeClr val="bg1"/>
                </a:solidFill>
              </a:rPr>
              <a:t>b</a:t>
            </a:r>
            <a:r>
              <a:rPr lang="zh-CN" altLang="en-US" sz="1600" dirty="0">
                <a:solidFill>
                  <a:schemeClr val="bg1"/>
                </a:solidFill>
              </a:rPr>
              <a:t>作为</a:t>
            </a:r>
            <a:r>
              <a:rPr lang="en-US" altLang="zh-CN" sz="1600" dirty="0">
                <a:solidFill>
                  <a:schemeClr val="bg1"/>
                </a:solidFill>
              </a:rPr>
              <a:t>max</a:t>
            </a:r>
            <a:r>
              <a:rPr lang="zh-CN" altLang="en-US" sz="1600" dirty="0">
                <a:solidFill>
                  <a:schemeClr val="bg1"/>
                </a:solidFill>
              </a:rPr>
              <a:t>函数的</a:t>
            </a:r>
            <a:r>
              <a:rPr lang="zh-CN" altLang="en-US" b="1" dirty="0">
                <a:solidFill>
                  <a:srgbClr val="FFFF00"/>
                </a:solidFill>
              </a:rPr>
              <a:t>实际参数</a:t>
            </a:r>
            <a:r>
              <a:rPr lang="zh-CN" altLang="en-US" sz="1600" dirty="0">
                <a:solidFill>
                  <a:schemeClr val="bg1"/>
                </a:solidFill>
              </a:rPr>
              <a:t>的值分别传送给</a:t>
            </a:r>
            <a:r>
              <a:rPr lang="en-US" altLang="zh-CN" sz="1600" dirty="0">
                <a:solidFill>
                  <a:schemeClr val="bg1"/>
                </a:solidFill>
              </a:rPr>
              <a:t>max</a:t>
            </a:r>
            <a:r>
              <a:rPr lang="zh-CN" altLang="en-US" sz="1600" dirty="0">
                <a:solidFill>
                  <a:schemeClr val="bg1"/>
                </a:solidFill>
              </a:rPr>
              <a:t>函数中的</a:t>
            </a:r>
            <a:r>
              <a:rPr lang="zh-CN" altLang="en-US" b="1" dirty="0">
                <a:solidFill>
                  <a:srgbClr val="FFFF00"/>
                </a:solidFill>
              </a:rPr>
              <a:t>形式参数</a:t>
            </a:r>
            <a:r>
              <a:rPr lang="en-US" altLang="zh-CN" sz="1600" dirty="0">
                <a:solidFill>
                  <a:schemeClr val="bg1"/>
                </a:solidFill>
              </a:rPr>
              <a:t>x</a:t>
            </a:r>
            <a:r>
              <a:rPr lang="zh-CN" altLang="en-US" sz="1600" dirty="0">
                <a:solidFill>
                  <a:schemeClr val="bg1"/>
                </a:solidFill>
              </a:rPr>
              <a:t>和</a:t>
            </a:r>
            <a:r>
              <a:rPr lang="en-US" altLang="zh-CN" sz="1600" dirty="0">
                <a:solidFill>
                  <a:schemeClr val="bg1"/>
                </a:solidFill>
              </a:rPr>
              <a:t>y</a:t>
            </a:r>
            <a:r>
              <a:rPr lang="zh-CN" altLang="en-US" sz="1600" dirty="0">
                <a:solidFill>
                  <a:schemeClr val="bg1"/>
                </a:solidFill>
              </a:rPr>
              <a:t>。</a:t>
            </a:r>
          </a:p>
        </p:txBody>
      </p:sp>
    </p:spTree>
    <p:extLst>
      <p:ext uri="{BB962C8B-B14F-4D97-AF65-F5344CB8AC3E}">
        <p14:creationId xmlns:p14="http://schemas.microsoft.com/office/powerpoint/2010/main" val="1036086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a:t>
            </a:r>
            <a:r>
              <a:rPr lang="en-US" altLang="zh-CN" dirty="0"/>
              <a:t>C</a:t>
            </a:r>
            <a:r>
              <a:rPr lang="zh-CN" altLang="en-US" dirty="0"/>
              <a:t>语言程序</a:t>
            </a:r>
          </a:p>
        </p:txBody>
      </p:sp>
      <p:sp>
        <p:nvSpPr>
          <p:cNvPr id="7" name="圆角矩形 6"/>
          <p:cNvSpPr/>
          <p:nvPr/>
        </p:nvSpPr>
        <p:spPr>
          <a:xfrm>
            <a:off x="838200" y="1602103"/>
            <a:ext cx="6463748" cy="4568711"/>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CN" sz="1400" dirty="0"/>
              <a:t>#include &lt;</a:t>
            </a:r>
            <a:r>
              <a:rPr lang="en-US" altLang="zh-CN" sz="1400" dirty="0" err="1"/>
              <a:t>stdio.h</a:t>
            </a:r>
            <a:r>
              <a:rPr lang="en-US" altLang="zh-CN" sz="1400" dirty="0"/>
              <a:t>&gt;</a:t>
            </a:r>
          </a:p>
          <a:p>
            <a:pPr defTabSz="357188"/>
            <a:r>
              <a:rPr lang="en-US" altLang="zh-CN" sz="1400" dirty="0">
                <a:solidFill>
                  <a:srgbClr val="008000"/>
                </a:solidFill>
              </a:rPr>
              <a:t>//</a:t>
            </a:r>
            <a:r>
              <a:rPr lang="zh-CN" altLang="en-US" sz="1400" dirty="0">
                <a:solidFill>
                  <a:srgbClr val="008000"/>
                </a:solidFill>
              </a:rPr>
              <a:t>主函数</a:t>
            </a:r>
          </a:p>
          <a:p>
            <a:pPr defTabSz="357188"/>
            <a:r>
              <a:rPr lang="en-US" altLang="zh-CN" sz="1400" dirty="0" err="1"/>
              <a:t>int</a:t>
            </a:r>
            <a:r>
              <a:rPr lang="en-US" altLang="zh-CN" sz="1400" dirty="0"/>
              <a:t> main()				</a:t>
            </a:r>
            <a:r>
              <a:rPr lang="en-US" altLang="zh-CN" sz="1400" dirty="0">
                <a:solidFill>
                  <a:srgbClr val="008000"/>
                </a:solidFill>
              </a:rPr>
              <a:t>//</a:t>
            </a:r>
            <a:r>
              <a:rPr lang="zh-CN" altLang="en-US" sz="1400" dirty="0">
                <a:solidFill>
                  <a:srgbClr val="008000"/>
                </a:solidFill>
              </a:rPr>
              <a:t>定义主函数</a:t>
            </a:r>
          </a:p>
          <a:p>
            <a:pPr defTabSz="357188"/>
            <a:r>
              <a:rPr lang="en-US" altLang="zh-CN" sz="1400" dirty="0"/>
              <a:t>{						</a:t>
            </a:r>
            <a:r>
              <a:rPr lang="en-US" altLang="zh-CN" sz="1400" dirty="0">
                <a:solidFill>
                  <a:srgbClr val="008000"/>
                </a:solidFill>
              </a:rPr>
              <a:t>//</a:t>
            </a:r>
            <a:r>
              <a:rPr lang="zh-CN" altLang="en-US" sz="1400" dirty="0">
                <a:solidFill>
                  <a:srgbClr val="008000"/>
                </a:solidFill>
              </a:rPr>
              <a:t>主函数体开始</a:t>
            </a:r>
          </a:p>
          <a:p>
            <a:pPr defTabSz="357188"/>
            <a:r>
              <a:rPr lang="zh-CN" altLang="en-US" sz="1400" dirty="0"/>
              <a:t>	</a:t>
            </a:r>
            <a:r>
              <a:rPr lang="en-US" altLang="zh-CN" sz="1400" dirty="0" err="1"/>
              <a:t>int</a:t>
            </a:r>
            <a:r>
              <a:rPr lang="en-US" altLang="zh-CN" sz="1400" dirty="0"/>
              <a:t> max(</a:t>
            </a:r>
            <a:r>
              <a:rPr lang="en-US" altLang="zh-CN" sz="1400" dirty="0" err="1"/>
              <a:t>int</a:t>
            </a:r>
            <a:r>
              <a:rPr lang="en-US" altLang="zh-CN" sz="1400" dirty="0"/>
              <a:t> </a:t>
            </a:r>
            <a:r>
              <a:rPr lang="en-US" altLang="zh-CN" sz="1400" dirty="0" err="1"/>
              <a:t>x,int</a:t>
            </a:r>
            <a:r>
              <a:rPr lang="en-US" altLang="zh-CN" sz="1400" dirty="0"/>
              <a:t> y);		</a:t>
            </a:r>
            <a:r>
              <a:rPr lang="en-US" altLang="zh-CN" sz="1400" dirty="0">
                <a:solidFill>
                  <a:srgbClr val="008000"/>
                </a:solidFill>
              </a:rPr>
              <a:t>//</a:t>
            </a:r>
            <a:r>
              <a:rPr lang="zh-CN" altLang="en-US" sz="1400" dirty="0">
                <a:solidFill>
                  <a:srgbClr val="008000"/>
                </a:solidFill>
              </a:rPr>
              <a:t>对被调用函数</a:t>
            </a:r>
            <a:r>
              <a:rPr lang="en-US" altLang="zh-CN" sz="1400" dirty="0">
                <a:solidFill>
                  <a:srgbClr val="008000"/>
                </a:solidFill>
              </a:rPr>
              <a:t>max</a:t>
            </a:r>
            <a:r>
              <a:rPr lang="zh-CN" altLang="en-US" sz="1400" dirty="0">
                <a:solidFill>
                  <a:srgbClr val="008000"/>
                </a:solidFill>
              </a:rPr>
              <a:t>的声明</a:t>
            </a:r>
            <a:endParaRPr lang="en-US" altLang="zh-CN" sz="1400" dirty="0">
              <a:solidFill>
                <a:srgbClr val="008000"/>
              </a:solidFill>
            </a:endParaRPr>
          </a:p>
          <a:p>
            <a:pPr defTabSz="357188"/>
            <a:r>
              <a:rPr lang="zh-CN" altLang="en-US" sz="1400" dirty="0"/>
              <a:t>	</a:t>
            </a:r>
            <a:r>
              <a:rPr lang="en-US" altLang="zh-CN" sz="1400" dirty="0" err="1"/>
              <a:t>int</a:t>
            </a:r>
            <a:r>
              <a:rPr lang="en-US" altLang="zh-CN" sz="1400" dirty="0"/>
              <a:t> </a:t>
            </a:r>
            <a:r>
              <a:rPr lang="en-US" altLang="zh-CN" sz="1400" dirty="0" err="1"/>
              <a:t>a,b,c</a:t>
            </a:r>
            <a:r>
              <a:rPr lang="en-US" altLang="zh-CN" sz="1400" dirty="0"/>
              <a:t>;				</a:t>
            </a:r>
            <a:r>
              <a:rPr lang="en-US" altLang="zh-CN" sz="1400" dirty="0">
                <a:solidFill>
                  <a:srgbClr val="008000"/>
                </a:solidFill>
              </a:rPr>
              <a:t>//</a:t>
            </a:r>
            <a:r>
              <a:rPr lang="zh-CN" altLang="en-US" sz="1400" dirty="0">
                <a:solidFill>
                  <a:srgbClr val="008000"/>
                </a:solidFill>
              </a:rPr>
              <a:t>定义变量</a:t>
            </a:r>
            <a:r>
              <a:rPr lang="en-US" altLang="zh-CN" sz="1400" dirty="0">
                <a:solidFill>
                  <a:srgbClr val="008000"/>
                </a:solidFill>
              </a:rPr>
              <a:t>a</a:t>
            </a:r>
            <a:r>
              <a:rPr lang="zh-CN" altLang="en-US" sz="1400" dirty="0">
                <a:solidFill>
                  <a:srgbClr val="008000"/>
                </a:solidFill>
              </a:rPr>
              <a:t>，</a:t>
            </a:r>
            <a:r>
              <a:rPr lang="en-US" altLang="zh-CN" sz="1400" dirty="0">
                <a:solidFill>
                  <a:srgbClr val="008000"/>
                </a:solidFill>
              </a:rPr>
              <a:t>b</a:t>
            </a:r>
            <a:r>
              <a:rPr lang="zh-CN" altLang="en-US" sz="1400" dirty="0">
                <a:solidFill>
                  <a:srgbClr val="008000"/>
                </a:solidFill>
              </a:rPr>
              <a:t>，</a:t>
            </a:r>
            <a:r>
              <a:rPr lang="en-US" altLang="zh-CN" sz="1400" dirty="0">
                <a:solidFill>
                  <a:srgbClr val="008000"/>
                </a:solidFill>
              </a:rPr>
              <a:t>c</a:t>
            </a:r>
          </a:p>
          <a:p>
            <a:pPr defTabSz="357188"/>
            <a:r>
              <a:rPr lang="en-US" altLang="zh-CN" sz="1400" dirty="0"/>
              <a:t>	</a:t>
            </a:r>
            <a:r>
              <a:rPr lang="en-US" altLang="zh-CN" sz="1400" dirty="0" err="1"/>
              <a:t>scanf</a:t>
            </a:r>
            <a:r>
              <a:rPr lang="en-US" altLang="zh-CN" sz="1400" dirty="0"/>
              <a:t>(</a:t>
            </a:r>
            <a:r>
              <a:rPr lang="en-US" altLang="zh-CN" dirty="0"/>
              <a:t>"</a:t>
            </a:r>
            <a:r>
              <a:rPr lang="en-US" altLang="zh-CN" sz="1400" dirty="0"/>
              <a:t>%</a:t>
            </a:r>
            <a:r>
              <a:rPr lang="en-US" altLang="zh-CN" sz="1400" dirty="0" err="1"/>
              <a:t>d,%d</a:t>
            </a:r>
            <a:r>
              <a:rPr lang="en-US" altLang="zh-CN" dirty="0" err="1"/>
              <a:t>"</a:t>
            </a:r>
            <a:r>
              <a:rPr lang="en-US" altLang="zh-CN" sz="1400" dirty="0" err="1"/>
              <a:t>,&amp;a,&amp;b</a:t>
            </a:r>
            <a:r>
              <a:rPr lang="en-US" altLang="zh-CN" sz="1400" dirty="0"/>
              <a:t>); 	</a:t>
            </a:r>
            <a:r>
              <a:rPr lang="en-US" altLang="zh-CN" sz="1400" dirty="0">
                <a:solidFill>
                  <a:srgbClr val="008000"/>
                </a:solidFill>
              </a:rPr>
              <a:t>//</a:t>
            </a:r>
            <a:r>
              <a:rPr lang="zh-CN" altLang="en-US" sz="1400" dirty="0">
                <a:solidFill>
                  <a:srgbClr val="008000"/>
                </a:solidFill>
              </a:rPr>
              <a:t>输入变量</a:t>
            </a:r>
            <a:r>
              <a:rPr lang="en-US" altLang="zh-CN" sz="1400" dirty="0">
                <a:solidFill>
                  <a:srgbClr val="008000"/>
                </a:solidFill>
              </a:rPr>
              <a:t>a</a:t>
            </a:r>
            <a:r>
              <a:rPr lang="zh-CN" altLang="en-US" sz="1400" dirty="0">
                <a:solidFill>
                  <a:srgbClr val="008000"/>
                </a:solidFill>
              </a:rPr>
              <a:t>和</a:t>
            </a:r>
            <a:r>
              <a:rPr lang="en-US" altLang="zh-CN" sz="1400" dirty="0">
                <a:solidFill>
                  <a:srgbClr val="008000"/>
                </a:solidFill>
              </a:rPr>
              <a:t>b</a:t>
            </a:r>
            <a:r>
              <a:rPr lang="zh-CN" altLang="en-US" sz="1400" dirty="0">
                <a:solidFill>
                  <a:srgbClr val="008000"/>
                </a:solidFill>
              </a:rPr>
              <a:t>的值</a:t>
            </a:r>
            <a:endParaRPr lang="en-US" altLang="zh-CN" sz="1400" dirty="0">
              <a:solidFill>
                <a:srgbClr val="008000"/>
              </a:solidFill>
            </a:endParaRPr>
          </a:p>
          <a:p>
            <a:pPr defTabSz="357188"/>
            <a:r>
              <a:rPr lang="zh-CN" altLang="en-US" sz="1400" dirty="0"/>
              <a:t>	</a:t>
            </a:r>
            <a:r>
              <a:rPr lang="en-US" altLang="zh-CN" sz="1400" dirty="0"/>
              <a:t>c=max(</a:t>
            </a:r>
            <a:r>
              <a:rPr lang="en-US" altLang="zh-CN" sz="1400" dirty="0" err="1"/>
              <a:t>a,b</a:t>
            </a:r>
            <a:r>
              <a:rPr lang="en-US" altLang="zh-CN" sz="1400" dirty="0"/>
              <a:t>);			</a:t>
            </a:r>
            <a:r>
              <a:rPr lang="en-US" altLang="zh-CN" sz="1400" dirty="0">
                <a:solidFill>
                  <a:srgbClr val="008000"/>
                </a:solidFill>
              </a:rPr>
              <a:t>//</a:t>
            </a:r>
            <a:r>
              <a:rPr lang="zh-CN" altLang="en-US" sz="1400" dirty="0">
                <a:solidFill>
                  <a:srgbClr val="008000"/>
                </a:solidFill>
              </a:rPr>
              <a:t>调用</a:t>
            </a:r>
            <a:r>
              <a:rPr lang="en-US" altLang="zh-CN" sz="1400" dirty="0">
                <a:solidFill>
                  <a:srgbClr val="008000"/>
                </a:solidFill>
              </a:rPr>
              <a:t>max</a:t>
            </a:r>
            <a:r>
              <a:rPr lang="zh-CN" altLang="en-US" sz="1400" dirty="0">
                <a:solidFill>
                  <a:srgbClr val="008000"/>
                </a:solidFill>
              </a:rPr>
              <a:t>函数，将得到的值赋给</a:t>
            </a:r>
            <a:r>
              <a:rPr lang="en-US" altLang="zh-CN" sz="1400" dirty="0">
                <a:solidFill>
                  <a:srgbClr val="008000"/>
                </a:solidFill>
              </a:rPr>
              <a:t>c</a:t>
            </a:r>
          </a:p>
          <a:p>
            <a:pPr defTabSz="357188"/>
            <a:r>
              <a:rPr lang="en-US" altLang="zh-CN" sz="1400" dirty="0"/>
              <a:t>	</a:t>
            </a:r>
            <a:r>
              <a:rPr lang="en-US" altLang="zh-CN" sz="1400" dirty="0" err="1"/>
              <a:t>printf</a:t>
            </a:r>
            <a:r>
              <a:rPr lang="en-US" altLang="zh-CN" sz="1400" dirty="0"/>
              <a:t>(</a:t>
            </a:r>
            <a:r>
              <a:rPr lang="en-US" altLang="zh-CN" dirty="0"/>
              <a:t>"</a:t>
            </a:r>
            <a:r>
              <a:rPr lang="en-US" altLang="zh-CN" sz="1400" dirty="0"/>
              <a:t>max=%d\</a:t>
            </a:r>
            <a:r>
              <a:rPr lang="en-US" altLang="zh-CN" sz="1400" dirty="0" err="1"/>
              <a:t>n</a:t>
            </a:r>
            <a:r>
              <a:rPr lang="en-US" altLang="zh-CN" dirty="0" err="1"/>
              <a:t>"</a:t>
            </a:r>
            <a:r>
              <a:rPr lang="en-US" altLang="zh-CN" sz="1400" dirty="0" err="1"/>
              <a:t>,c</a:t>
            </a:r>
            <a:r>
              <a:rPr lang="en-US" altLang="zh-CN" sz="1400" dirty="0"/>
              <a:t>); 	</a:t>
            </a:r>
            <a:r>
              <a:rPr lang="en-US" altLang="zh-CN" sz="1400" dirty="0">
                <a:solidFill>
                  <a:srgbClr val="008000"/>
                </a:solidFill>
              </a:rPr>
              <a:t>//</a:t>
            </a:r>
            <a:r>
              <a:rPr lang="zh-CN" altLang="en-US" sz="1400" dirty="0">
                <a:solidFill>
                  <a:srgbClr val="008000"/>
                </a:solidFill>
              </a:rPr>
              <a:t>输出</a:t>
            </a:r>
            <a:r>
              <a:rPr lang="en-US" altLang="zh-CN" sz="1400" dirty="0">
                <a:solidFill>
                  <a:srgbClr val="008000"/>
                </a:solidFill>
              </a:rPr>
              <a:t>c</a:t>
            </a:r>
            <a:r>
              <a:rPr lang="zh-CN" altLang="en-US" sz="1400" dirty="0">
                <a:solidFill>
                  <a:srgbClr val="008000"/>
                </a:solidFill>
              </a:rPr>
              <a:t>的值</a:t>
            </a:r>
            <a:endParaRPr lang="en-US" altLang="zh-CN" sz="1400" dirty="0">
              <a:solidFill>
                <a:srgbClr val="008000"/>
              </a:solidFill>
            </a:endParaRPr>
          </a:p>
          <a:p>
            <a:pPr defTabSz="357188"/>
            <a:r>
              <a:rPr lang="zh-CN" altLang="en-US" sz="1400" dirty="0"/>
              <a:t>	</a:t>
            </a:r>
            <a:r>
              <a:rPr lang="en-US" altLang="zh-CN" sz="1400" dirty="0"/>
              <a:t>return 0;				</a:t>
            </a:r>
            <a:r>
              <a:rPr lang="en-US" altLang="zh-CN" sz="1400" dirty="0">
                <a:solidFill>
                  <a:srgbClr val="008000"/>
                </a:solidFill>
              </a:rPr>
              <a:t>//</a:t>
            </a:r>
            <a:r>
              <a:rPr lang="zh-CN" altLang="en-US" sz="1400" dirty="0">
                <a:solidFill>
                  <a:srgbClr val="008000"/>
                </a:solidFill>
              </a:rPr>
              <a:t>返回函数值为</a:t>
            </a:r>
            <a:r>
              <a:rPr lang="en-US" altLang="zh-CN" sz="1400" dirty="0">
                <a:solidFill>
                  <a:srgbClr val="008000"/>
                </a:solidFill>
              </a:rPr>
              <a:t>0</a:t>
            </a:r>
          </a:p>
          <a:p>
            <a:pPr defTabSz="357188"/>
            <a:r>
              <a:rPr lang="en-US" altLang="zh-CN" sz="1400" dirty="0">
                <a:solidFill>
                  <a:srgbClr val="008000"/>
                </a:solidFill>
              </a:rPr>
              <a:t>}//</a:t>
            </a:r>
            <a:r>
              <a:rPr lang="zh-CN" altLang="en-US" sz="1400" dirty="0">
                <a:solidFill>
                  <a:srgbClr val="008000"/>
                </a:solidFill>
              </a:rPr>
              <a:t>主函数体结束</a:t>
            </a:r>
          </a:p>
          <a:p>
            <a:endParaRPr lang="zh-CN" altLang="en-US" sz="1400" dirty="0"/>
          </a:p>
          <a:p>
            <a:pPr defTabSz="357188"/>
            <a:r>
              <a:rPr lang="en-US" altLang="zh-CN" sz="1400" dirty="0">
                <a:solidFill>
                  <a:srgbClr val="008000"/>
                </a:solidFill>
              </a:rPr>
              <a:t>//</a:t>
            </a:r>
            <a:r>
              <a:rPr lang="zh-CN" altLang="en-US" sz="1400" dirty="0">
                <a:solidFill>
                  <a:srgbClr val="008000"/>
                </a:solidFill>
              </a:rPr>
              <a:t>求两个整数中的较大者的</a:t>
            </a:r>
            <a:r>
              <a:rPr lang="en-US" altLang="zh-CN" sz="1400" dirty="0">
                <a:solidFill>
                  <a:srgbClr val="008000"/>
                </a:solidFill>
              </a:rPr>
              <a:t>max</a:t>
            </a:r>
            <a:r>
              <a:rPr lang="zh-CN" altLang="en-US" sz="1400" dirty="0">
                <a:solidFill>
                  <a:srgbClr val="008000"/>
                </a:solidFill>
              </a:rPr>
              <a:t>函数</a:t>
            </a:r>
          </a:p>
          <a:p>
            <a:pPr defTabSz="357188"/>
            <a:r>
              <a:rPr lang="en-US" altLang="zh-CN" sz="1400" dirty="0" err="1"/>
              <a:t>int</a:t>
            </a:r>
            <a:r>
              <a:rPr lang="en-US" altLang="zh-CN" sz="1400" dirty="0"/>
              <a:t> max(</a:t>
            </a:r>
            <a:r>
              <a:rPr lang="en-US" altLang="zh-CN" sz="1400" dirty="0" err="1"/>
              <a:t>int</a:t>
            </a:r>
            <a:r>
              <a:rPr lang="en-US" altLang="zh-CN" sz="1400" dirty="0"/>
              <a:t> </a:t>
            </a:r>
            <a:r>
              <a:rPr lang="en-US" altLang="zh-CN" sz="1400" dirty="0" err="1"/>
              <a:t>x,int</a:t>
            </a:r>
            <a:r>
              <a:rPr lang="en-US" altLang="zh-CN" sz="1400" dirty="0"/>
              <a:t> y)	</a:t>
            </a:r>
            <a:r>
              <a:rPr lang="en-US" altLang="zh-CN" sz="1400" dirty="0">
                <a:solidFill>
                  <a:srgbClr val="008000"/>
                </a:solidFill>
              </a:rPr>
              <a:t>//</a:t>
            </a:r>
            <a:r>
              <a:rPr lang="zh-CN" altLang="en-US" sz="1400" dirty="0">
                <a:solidFill>
                  <a:srgbClr val="008000"/>
                </a:solidFill>
              </a:rPr>
              <a:t>定义</a:t>
            </a:r>
            <a:r>
              <a:rPr lang="en-US" altLang="zh-CN" sz="1400" dirty="0">
                <a:solidFill>
                  <a:srgbClr val="008000"/>
                </a:solidFill>
              </a:rPr>
              <a:t>max</a:t>
            </a:r>
            <a:r>
              <a:rPr lang="zh-CN" altLang="en-US" sz="1400" dirty="0">
                <a:solidFill>
                  <a:srgbClr val="008000"/>
                </a:solidFill>
              </a:rPr>
              <a:t>函数</a:t>
            </a:r>
            <a:r>
              <a:rPr lang="en-US" altLang="zh-CN" sz="1400" dirty="0">
                <a:solidFill>
                  <a:srgbClr val="008000"/>
                </a:solidFill>
              </a:rPr>
              <a:t>,</a:t>
            </a:r>
            <a:r>
              <a:rPr lang="zh-CN" altLang="en-US" sz="1400" dirty="0">
                <a:solidFill>
                  <a:srgbClr val="008000"/>
                </a:solidFill>
              </a:rPr>
              <a:t>函数值为整型</a:t>
            </a:r>
            <a:r>
              <a:rPr lang="en-US" altLang="zh-CN" sz="1400" dirty="0">
                <a:solidFill>
                  <a:srgbClr val="008000"/>
                </a:solidFill>
              </a:rPr>
              <a:t>, </a:t>
            </a:r>
            <a:r>
              <a:rPr lang="zh-CN" altLang="en-US" sz="1400" dirty="0">
                <a:solidFill>
                  <a:srgbClr val="008000"/>
                </a:solidFill>
              </a:rPr>
              <a:t>形式参数</a:t>
            </a:r>
            <a:r>
              <a:rPr lang="en-US" altLang="zh-CN" sz="1400" dirty="0">
                <a:solidFill>
                  <a:srgbClr val="008000"/>
                </a:solidFill>
              </a:rPr>
              <a:t>x</a:t>
            </a:r>
            <a:r>
              <a:rPr lang="zh-CN" altLang="en-US" sz="1400" dirty="0">
                <a:solidFill>
                  <a:srgbClr val="008000"/>
                </a:solidFill>
              </a:rPr>
              <a:t>和</a:t>
            </a:r>
            <a:r>
              <a:rPr lang="en-US" altLang="zh-CN" sz="1400" dirty="0">
                <a:solidFill>
                  <a:srgbClr val="008000"/>
                </a:solidFill>
              </a:rPr>
              <a:t>y</a:t>
            </a:r>
            <a:r>
              <a:rPr lang="zh-CN" altLang="en-US" sz="1400" dirty="0">
                <a:solidFill>
                  <a:srgbClr val="008000"/>
                </a:solidFill>
              </a:rPr>
              <a:t>为整型 </a:t>
            </a:r>
          </a:p>
          <a:p>
            <a:r>
              <a:rPr lang="en-US" altLang="zh-CN" sz="1400" dirty="0"/>
              <a:t>{</a:t>
            </a:r>
          </a:p>
          <a:p>
            <a:pPr marL="0" lvl="1" defTabSz="357188"/>
            <a:r>
              <a:rPr lang="en-US" altLang="zh-CN" sz="1400" dirty="0" err="1"/>
              <a:t>int</a:t>
            </a:r>
            <a:r>
              <a:rPr lang="en-US" altLang="zh-CN" sz="1400" dirty="0"/>
              <a:t> z;			</a:t>
            </a:r>
            <a:r>
              <a:rPr lang="en-US" altLang="zh-CN" sz="1400" dirty="0">
                <a:solidFill>
                  <a:srgbClr val="008000"/>
                </a:solidFill>
              </a:rPr>
              <a:t>//max</a:t>
            </a:r>
            <a:r>
              <a:rPr lang="zh-CN" altLang="en-US" sz="1400" dirty="0">
                <a:solidFill>
                  <a:srgbClr val="008000"/>
                </a:solidFill>
              </a:rPr>
              <a:t>函数中的声明部分，定义本函数中用到的变量</a:t>
            </a:r>
            <a:r>
              <a:rPr lang="en-US" altLang="zh-CN" sz="1400" dirty="0">
                <a:solidFill>
                  <a:srgbClr val="008000"/>
                </a:solidFill>
              </a:rPr>
              <a:t>z</a:t>
            </a:r>
            <a:r>
              <a:rPr lang="zh-CN" altLang="en-US" sz="1400" dirty="0">
                <a:solidFill>
                  <a:srgbClr val="008000"/>
                </a:solidFill>
              </a:rPr>
              <a:t>为整型</a:t>
            </a:r>
            <a:endParaRPr lang="en-US" altLang="zh-CN" sz="1400" dirty="0">
              <a:solidFill>
                <a:srgbClr val="008000"/>
              </a:solidFill>
            </a:endParaRPr>
          </a:p>
          <a:p>
            <a:pPr marL="0" lvl="1" defTabSz="357188"/>
            <a:r>
              <a:rPr lang="en-US" altLang="zh-CN" sz="1400" dirty="0"/>
              <a:t>if(x&gt;y)z=x;		</a:t>
            </a:r>
            <a:r>
              <a:rPr lang="en-US" altLang="zh-CN" sz="1400" dirty="0">
                <a:solidFill>
                  <a:srgbClr val="008000"/>
                </a:solidFill>
              </a:rPr>
              <a:t>//</a:t>
            </a:r>
            <a:r>
              <a:rPr lang="zh-CN" altLang="en-US" sz="1400" dirty="0">
                <a:solidFill>
                  <a:srgbClr val="008000"/>
                </a:solidFill>
              </a:rPr>
              <a:t>若</a:t>
            </a:r>
            <a:r>
              <a:rPr lang="en-US" altLang="zh-CN" sz="1400" dirty="0">
                <a:solidFill>
                  <a:srgbClr val="008000"/>
                </a:solidFill>
              </a:rPr>
              <a:t>x&gt;y</a:t>
            </a:r>
            <a:r>
              <a:rPr lang="zh-CN" altLang="en-US" sz="1400" dirty="0">
                <a:solidFill>
                  <a:srgbClr val="008000"/>
                </a:solidFill>
              </a:rPr>
              <a:t>成立，将</a:t>
            </a:r>
            <a:r>
              <a:rPr lang="en-US" altLang="zh-CN" sz="1400" dirty="0">
                <a:solidFill>
                  <a:srgbClr val="008000"/>
                </a:solidFill>
              </a:rPr>
              <a:t>x</a:t>
            </a:r>
            <a:r>
              <a:rPr lang="zh-CN" altLang="en-US" sz="1400" dirty="0">
                <a:solidFill>
                  <a:srgbClr val="008000"/>
                </a:solidFill>
              </a:rPr>
              <a:t>的值赋给变量</a:t>
            </a:r>
            <a:r>
              <a:rPr lang="en-US" altLang="zh-CN" sz="1400" dirty="0">
                <a:solidFill>
                  <a:srgbClr val="008000"/>
                </a:solidFill>
              </a:rPr>
              <a:t>z</a:t>
            </a:r>
          </a:p>
          <a:p>
            <a:pPr marL="0" lvl="1" defTabSz="357188"/>
            <a:r>
              <a:rPr lang="en-US" altLang="zh-CN" sz="1400" dirty="0"/>
              <a:t>else z=y;			</a:t>
            </a:r>
            <a:r>
              <a:rPr lang="en-US" altLang="zh-CN" sz="1400" dirty="0">
                <a:solidFill>
                  <a:srgbClr val="008000"/>
                </a:solidFill>
              </a:rPr>
              <a:t>//</a:t>
            </a:r>
            <a:r>
              <a:rPr lang="zh-CN" altLang="en-US" sz="1400" dirty="0">
                <a:solidFill>
                  <a:srgbClr val="008000"/>
                </a:solidFill>
              </a:rPr>
              <a:t>否则</a:t>
            </a:r>
            <a:r>
              <a:rPr lang="en-US" altLang="zh-CN" sz="1400" dirty="0">
                <a:solidFill>
                  <a:srgbClr val="008000"/>
                </a:solidFill>
              </a:rPr>
              <a:t>(</a:t>
            </a:r>
            <a:r>
              <a:rPr lang="zh-CN" altLang="en-US" sz="1400" dirty="0">
                <a:solidFill>
                  <a:srgbClr val="008000"/>
                </a:solidFill>
              </a:rPr>
              <a:t>即</a:t>
            </a:r>
            <a:r>
              <a:rPr lang="en-US" altLang="zh-CN" sz="1400" dirty="0">
                <a:solidFill>
                  <a:srgbClr val="008000"/>
                </a:solidFill>
              </a:rPr>
              <a:t>x&gt;y</a:t>
            </a:r>
            <a:r>
              <a:rPr lang="zh-CN" altLang="en-US" sz="1400" dirty="0">
                <a:solidFill>
                  <a:srgbClr val="008000"/>
                </a:solidFill>
              </a:rPr>
              <a:t>不成立</a:t>
            </a:r>
            <a:r>
              <a:rPr lang="en-US" altLang="zh-CN" sz="1400" dirty="0">
                <a:solidFill>
                  <a:srgbClr val="008000"/>
                </a:solidFill>
              </a:rPr>
              <a:t>)</a:t>
            </a:r>
            <a:r>
              <a:rPr lang="zh-CN" altLang="en-US" sz="1400" dirty="0">
                <a:solidFill>
                  <a:srgbClr val="008000"/>
                </a:solidFill>
              </a:rPr>
              <a:t>，将</a:t>
            </a:r>
            <a:r>
              <a:rPr lang="en-US" altLang="zh-CN" sz="1400" dirty="0">
                <a:solidFill>
                  <a:srgbClr val="008000"/>
                </a:solidFill>
              </a:rPr>
              <a:t>y</a:t>
            </a:r>
            <a:r>
              <a:rPr lang="zh-CN" altLang="en-US" sz="1400" dirty="0">
                <a:solidFill>
                  <a:srgbClr val="008000"/>
                </a:solidFill>
              </a:rPr>
              <a:t>的值赋给变量</a:t>
            </a:r>
            <a:r>
              <a:rPr lang="en-US" altLang="zh-CN" sz="1400" dirty="0">
                <a:solidFill>
                  <a:srgbClr val="008000"/>
                </a:solidFill>
              </a:rPr>
              <a:t>z</a:t>
            </a:r>
          </a:p>
          <a:p>
            <a:pPr marL="0" lvl="1" defTabSz="357188"/>
            <a:r>
              <a:rPr lang="en-US" altLang="zh-CN" sz="1400" dirty="0"/>
              <a:t>return(z); 		</a:t>
            </a:r>
            <a:r>
              <a:rPr lang="en-US" altLang="zh-CN" sz="1400" dirty="0">
                <a:solidFill>
                  <a:srgbClr val="008000"/>
                </a:solidFill>
              </a:rPr>
              <a:t>//</a:t>
            </a:r>
            <a:r>
              <a:rPr lang="zh-CN" altLang="en-US" sz="1400" dirty="0">
                <a:solidFill>
                  <a:srgbClr val="008000"/>
                </a:solidFill>
              </a:rPr>
              <a:t>将</a:t>
            </a:r>
            <a:r>
              <a:rPr lang="en-US" altLang="zh-CN" sz="1400" dirty="0">
                <a:solidFill>
                  <a:srgbClr val="008000"/>
                </a:solidFill>
              </a:rPr>
              <a:t>z</a:t>
            </a:r>
            <a:r>
              <a:rPr lang="zh-CN" altLang="en-US" sz="1400" dirty="0">
                <a:solidFill>
                  <a:srgbClr val="008000"/>
                </a:solidFill>
              </a:rPr>
              <a:t>的值作为</a:t>
            </a:r>
            <a:r>
              <a:rPr lang="en-US" altLang="zh-CN" sz="1400" dirty="0">
                <a:solidFill>
                  <a:srgbClr val="008000"/>
                </a:solidFill>
              </a:rPr>
              <a:t>max</a:t>
            </a:r>
            <a:r>
              <a:rPr lang="zh-CN" altLang="en-US" sz="1400" dirty="0">
                <a:solidFill>
                  <a:srgbClr val="008000"/>
                </a:solidFill>
              </a:rPr>
              <a:t>函数值，返回到调用</a:t>
            </a:r>
            <a:r>
              <a:rPr lang="en-US" altLang="zh-CN" sz="1400" dirty="0">
                <a:solidFill>
                  <a:srgbClr val="008000"/>
                </a:solidFill>
              </a:rPr>
              <a:t>max</a:t>
            </a:r>
            <a:r>
              <a:rPr lang="zh-CN" altLang="en-US" sz="1400" dirty="0">
                <a:solidFill>
                  <a:srgbClr val="008000"/>
                </a:solidFill>
              </a:rPr>
              <a:t>函数的位置</a:t>
            </a:r>
          </a:p>
          <a:p>
            <a:r>
              <a:rPr lang="en-US" altLang="zh-CN" sz="1400" dirty="0"/>
              <a:t>}</a:t>
            </a:r>
            <a:endParaRPr lang="zh-CN" altLang="en-US" sz="1400" dirty="0">
              <a:solidFill>
                <a:srgbClr val="008000"/>
              </a:solidFill>
            </a:endParaRPr>
          </a:p>
        </p:txBody>
      </p:sp>
      <p:sp>
        <p:nvSpPr>
          <p:cNvPr id="14" name="矩形 13"/>
          <p:cNvSpPr/>
          <p:nvPr/>
        </p:nvSpPr>
        <p:spPr>
          <a:xfrm>
            <a:off x="7689575" y="1855132"/>
            <a:ext cx="3978964" cy="4062651"/>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a:spcBef>
                <a:spcPts val="1200"/>
              </a:spcBef>
              <a:spcAft>
                <a:spcPts val="1200"/>
              </a:spcAft>
            </a:pPr>
            <a:r>
              <a:rPr lang="zh-CN" altLang="en-US" dirty="0"/>
              <a:t>注意：本例程序中两个函数都有</a:t>
            </a:r>
            <a:r>
              <a:rPr lang="en-US" altLang="zh-CN" dirty="0"/>
              <a:t>return</a:t>
            </a:r>
            <a:r>
              <a:rPr lang="zh-CN" altLang="en-US" dirty="0"/>
              <a:t>语句，请注意它们的异同。</a:t>
            </a:r>
            <a:endParaRPr lang="en-US" altLang="zh-CN" dirty="0"/>
          </a:p>
          <a:p>
            <a:pPr>
              <a:spcBef>
                <a:spcPts val="1200"/>
              </a:spcBef>
              <a:spcAft>
                <a:spcPts val="1200"/>
              </a:spcAft>
            </a:pPr>
            <a:r>
              <a:rPr lang="zh-CN" altLang="en-US" dirty="0"/>
              <a:t>两个函数都定义为整型，都有函数值，都需要用</a:t>
            </a:r>
            <a:r>
              <a:rPr lang="en-US" altLang="zh-CN" dirty="0"/>
              <a:t>return</a:t>
            </a:r>
            <a:r>
              <a:rPr lang="zh-CN" altLang="en-US" dirty="0"/>
              <a:t>语句为函数指定返回值。</a:t>
            </a:r>
            <a:endParaRPr lang="en-US" altLang="zh-CN" dirty="0"/>
          </a:p>
          <a:p>
            <a:pPr>
              <a:spcBef>
                <a:spcPts val="1200"/>
              </a:spcBef>
              <a:spcAft>
                <a:spcPts val="1200"/>
              </a:spcAft>
            </a:pPr>
            <a:r>
              <a:rPr lang="en-US" altLang="zh-CN" dirty="0"/>
              <a:t>main</a:t>
            </a:r>
            <a:r>
              <a:rPr lang="zh-CN" altLang="en-US" dirty="0"/>
              <a:t>函数中的</a:t>
            </a:r>
            <a:r>
              <a:rPr lang="en-US" altLang="zh-CN" dirty="0"/>
              <a:t>return</a:t>
            </a:r>
            <a:r>
              <a:rPr lang="zh-CN" altLang="en-US" dirty="0"/>
              <a:t>语句指定的返回值一般为</a:t>
            </a:r>
            <a:r>
              <a:rPr lang="en-US" altLang="zh-CN" dirty="0"/>
              <a:t>0</a:t>
            </a:r>
            <a:r>
              <a:rPr lang="zh-CN" altLang="en-US" dirty="0"/>
              <a:t>。</a:t>
            </a:r>
            <a:endParaRPr lang="en-US" altLang="zh-CN" dirty="0"/>
          </a:p>
          <a:p>
            <a:pPr>
              <a:spcBef>
                <a:spcPts val="1200"/>
              </a:spcBef>
              <a:spcAft>
                <a:spcPts val="1200"/>
              </a:spcAft>
            </a:pPr>
            <a:r>
              <a:rPr lang="en-US" altLang="zh-CN" dirty="0"/>
              <a:t>max</a:t>
            </a:r>
            <a:r>
              <a:rPr lang="zh-CN" altLang="en-US" dirty="0"/>
              <a:t>函数的返回值是</a:t>
            </a:r>
            <a:r>
              <a:rPr lang="en-US" altLang="zh-CN" dirty="0"/>
              <a:t>max</a:t>
            </a:r>
            <a:r>
              <a:rPr lang="zh-CN" altLang="en-US" dirty="0"/>
              <a:t>函数中求出的两数中的最大值</a:t>
            </a:r>
            <a:r>
              <a:rPr lang="en-US" altLang="zh-CN" dirty="0"/>
              <a:t>z</a:t>
            </a:r>
            <a:r>
              <a:rPr lang="zh-CN" altLang="en-US" dirty="0"/>
              <a:t>，只有通过</a:t>
            </a:r>
            <a:r>
              <a:rPr lang="en-US" altLang="zh-CN" dirty="0"/>
              <a:t>return</a:t>
            </a:r>
            <a:r>
              <a:rPr lang="zh-CN" altLang="en-US" dirty="0"/>
              <a:t>语句才能把求出的</a:t>
            </a:r>
            <a:r>
              <a:rPr lang="en-US" altLang="zh-CN" dirty="0"/>
              <a:t>z</a:t>
            </a:r>
            <a:r>
              <a:rPr lang="zh-CN" altLang="en-US" dirty="0"/>
              <a:t>值作为函数的值并返回调用它的</a:t>
            </a:r>
            <a:r>
              <a:rPr lang="en-US" altLang="zh-CN" dirty="0"/>
              <a:t>main</a:t>
            </a:r>
            <a:r>
              <a:rPr lang="zh-CN" altLang="en-US" dirty="0"/>
              <a:t>函数中。</a:t>
            </a:r>
          </a:p>
        </p:txBody>
      </p:sp>
    </p:spTree>
    <p:extLst>
      <p:ext uri="{BB962C8B-B14F-4D97-AF65-F5344CB8AC3E}">
        <p14:creationId xmlns:p14="http://schemas.microsoft.com/office/powerpoint/2010/main" val="485750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语言程序的结构</a:t>
            </a:r>
          </a:p>
        </p:txBody>
      </p:sp>
      <p:sp>
        <p:nvSpPr>
          <p:cNvPr id="3" name="内容占位符 2"/>
          <p:cNvSpPr>
            <a:spLocks noGrp="1"/>
          </p:cNvSpPr>
          <p:nvPr>
            <p:ph idx="1"/>
          </p:nvPr>
        </p:nvSpPr>
        <p:spPr>
          <a:xfrm>
            <a:off x="907775" y="1567208"/>
            <a:ext cx="6546573" cy="4992618"/>
          </a:xfrm>
        </p:spPr>
        <p:txBody>
          <a:bodyPr>
            <a:normAutofit lnSpcReduction="10000"/>
          </a:bodyPr>
          <a:lstStyle/>
          <a:p>
            <a:pPr>
              <a:lnSpc>
                <a:spcPct val="110000"/>
              </a:lnSpc>
            </a:pPr>
            <a:r>
              <a:rPr lang="zh-CN" altLang="en-US" sz="1800" dirty="0"/>
              <a:t>一个程序由一个或多个源程序文件组成</a:t>
            </a:r>
            <a:endParaRPr lang="en-US" altLang="zh-CN" sz="1800" dirty="0"/>
          </a:p>
          <a:p>
            <a:pPr lvl="1">
              <a:lnSpc>
                <a:spcPct val="110000"/>
              </a:lnSpc>
            </a:pPr>
            <a:r>
              <a:rPr lang="zh-CN" altLang="en-US" sz="1600" dirty="0"/>
              <a:t>源程序文件包括：预处理指令、全局声明、函数定义</a:t>
            </a:r>
            <a:endParaRPr lang="en-US" altLang="zh-CN" sz="1600" dirty="0"/>
          </a:p>
          <a:p>
            <a:pPr>
              <a:lnSpc>
                <a:spcPct val="110000"/>
              </a:lnSpc>
            </a:pPr>
            <a:r>
              <a:rPr lang="zh-CN" altLang="en-US" sz="1800" dirty="0"/>
              <a:t>函数是</a:t>
            </a:r>
            <a:r>
              <a:rPr lang="en-US" altLang="zh-CN" sz="1800" dirty="0"/>
              <a:t>C</a:t>
            </a:r>
            <a:r>
              <a:rPr lang="zh-CN" altLang="en-US" sz="1800" dirty="0"/>
              <a:t>程序的主要组成部分</a:t>
            </a:r>
            <a:endParaRPr lang="en-US" altLang="zh-CN" sz="1800" dirty="0"/>
          </a:p>
          <a:p>
            <a:pPr lvl="1">
              <a:lnSpc>
                <a:spcPct val="110000"/>
              </a:lnSpc>
            </a:pPr>
            <a:r>
              <a:rPr lang="zh-CN" altLang="en-US" sz="1600" dirty="0"/>
              <a:t>一个</a:t>
            </a:r>
            <a:r>
              <a:rPr lang="en-US" altLang="zh-CN" sz="1600" dirty="0"/>
              <a:t>C</a:t>
            </a:r>
            <a:r>
              <a:rPr lang="zh-CN" altLang="en-US" sz="1600" dirty="0"/>
              <a:t>语言程序是由一个或多个函数组成的，其中必须包含唯一一个</a:t>
            </a:r>
            <a:r>
              <a:rPr lang="en-US" altLang="zh-CN" sz="1600" dirty="0"/>
              <a:t>main</a:t>
            </a:r>
            <a:r>
              <a:rPr lang="zh-CN" altLang="en-US" sz="1600" dirty="0"/>
              <a:t>函数</a:t>
            </a:r>
            <a:endParaRPr lang="en-US" altLang="zh-CN" sz="1600" dirty="0"/>
          </a:p>
          <a:p>
            <a:pPr lvl="1">
              <a:lnSpc>
                <a:spcPct val="110000"/>
              </a:lnSpc>
            </a:pPr>
            <a:r>
              <a:rPr lang="zh-CN" altLang="en-US" sz="1600" dirty="0"/>
              <a:t>程序中被调用的函数可以是系统提供的库函数，也可以是用户根据需要自己编制设计的函数</a:t>
            </a:r>
            <a:endParaRPr lang="en-US" altLang="zh-CN" sz="1600" dirty="0"/>
          </a:p>
          <a:p>
            <a:pPr>
              <a:lnSpc>
                <a:spcPct val="110000"/>
              </a:lnSpc>
            </a:pPr>
            <a:r>
              <a:rPr lang="zh-CN" altLang="en-US" sz="1800" dirty="0"/>
              <a:t>一个函数包括两个部分：函数首部和函数体，函数体一般包括声明部分和执行部分</a:t>
            </a:r>
            <a:endParaRPr lang="en-US" altLang="zh-CN" sz="1800" dirty="0"/>
          </a:p>
          <a:p>
            <a:pPr>
              <a:lnSpc>
                <a:spcPct val="110000"/>
              </a:lnSpc>
            </a:pPr>
            <a:r>
              <a:rPr lang="zh-CN" altLang="en-US" sz="1800" dirty="0"/>
              <a:t>程序总是从</a:t>
            </a:r>
            <a:r>
              <a:rPr lang="en-US" altLang="zh-CN" sz="1800" dirty="0"/>
              <a:t>main</a:t>
            </a:r>
            <a:r>
              <a:rPr lang="zh-CN" altLang="en-US" sz="1800" dirty="0"/>
              <a:t>函数开始执行</a:t>
            </a:r>
            <a:endParaRPr lang="en-US" altLang="zh-CN" sz="1800" dirty="0"/>
          </a:p>
          <a:p>
            <a:pPr>
              <a:lnSpc>
                <a:spcPct val="110000"/>
              </a:lnSpc>
            </a:pPr>
            <a:r>
              <a:rPr lang="zh-CN" altLang="en-US" sz="1800" dirty="0"/>
              <a:t>程序中的操作是由函数中的</a:t>
            </a:r>
            <a:r>
              <a:rPr lang="en-US" altLang="zh-CN" sz="1800" dirty="0"/>
              <a:t>C</a:t>
            </a:r>
            <a:r>
              <a:rPr lang="zh-CN" altLang="en-US" sz="1800" dirty="0"/>
              <a:t>语句完成的</a:t>
            </a:r>
            <a:endParaRPr lang="en-US" altLang="zh-CN" sz="1800" dirty="0"/>
          </a:p>
          <a:p>
            <a:pPr>
              <a:lnSpc>
                <a:spcPct val="110000"/>
              </a:lnSpc>
            </a:pPr>
            <a:r>
              <a:rPr lang="zh-CN" altLang="en-US" sz="1800" dirty="0"/>
              <a:t>在每个数据声明和语句的最后必须有一个分号</a:t>
            </a:r>
            <a:endParaRPr lang="en-US" altLang="zh-CN" sz="1800" dirty="0"/>
          </a:p>
          <a:p>
            <a:pPr>
              <a:lnSpc>
                <a:spcPct val="110000"/>
              </a:lnSpc>
            </a:pPr>
            <a:r>
              <a:rPr lang="en-US" altLang="zh-CN" sz="1800" dirty="0"/>
              <a:t>C</a:t>
            </a:r>
            <a:r>
              <a:rPr lang="zh-CN" altLang="en-US" sz="1800" dirty="0"/>
              <a:t>语言本身不提供输入输出语句，输入输出操作由函数完成</a:t>
            </a:r>
            <a:endParaRPr lang="en-US" altLang="zh-CN" sz="1800" dirty="0"/>
          </a:p>
          <a:p>
            <a:pPr>
              <a:lnSpc>
                <a:spcPct val="110000"/>
              </a:lnSpc>
            </a:pPr>
            <a:r>
              <a:rPr lang="zh-CN" altLang="en-US" sz="1800" dirty="0"/>
              <a:t>程序应当包含注释</a:t>
            </a:r>
          </a:p>
        </p:txBody>
      </p:sp>
      <p:sp>
        <p:nvSpPr>
          <p:cNvPr id="4" name="圆角矩形 3"/>
          <p:cNvSpPr/>
          <p:nvPr/>
        </p:nvSpPr>
        <p:spPr>
          <a:xfrm>
            <a:off x="7832036" y="1565321"/>
            <a:ext cx="3349487" cy="4568711"/>
          </a:xfrm>
          <a:prstGeom prst="roundRect">
            <a:avLst>
              <a:gd name="adj" fmla="val 3742"/>
            </a:avLst>
          </a:prstGeom>
        </p:spPr>
        <p:style>
          <a:lnRef idx="2">
            <a:schemeClr val="accent1"/>
          </a:lnRef>
          <a:fillRef idx="1">
            <a:schemeClr val="lt1"/>
          </a:fillRef>
          <a:effectRef idx="0">
            <a:schemeClr val="accent1"/>
          </a:effectRef>
          <a:fontRef idx="minor">
            <a:schemeClr val="dk1"/>
          </a:fontRef>
        </p:style>
        <p:txBody>
          <a:bodyPr rtlCol="0" anchor="t"/>
          <a:lstStyle/>
          <a:p>
            <a:r>
              <a:rPr lang="en-US" altLang="zh-CN" sz="1400" dirty="0"/>
              <a:t>#include &lt;</a:t>
            </a:r>
            <a:r>
              <a:rPr lang="en-US" altLang="zh-CN" sz="1400" dirty="0" err="1"/>
              <a:t>stdio.h</a:t>
            </a:r>
            <a:r>
              <a:rPr lang="en-US" altLang="zh-CN" sz="1400" dirty="0"/>
              <a:t>&gt;</a:t>
            </a:r>
          </a:p>
          <a:p>
            <a:endParaRPr lang="en-US" altLang="zh-CN" sz="1400" dirty="0"/>
          </a:p>
          <a:p>
            <a:pPr defTabSz="357188"/>
            <a:r>
              <a:rPr lang="en-US" altLang="zh-CN" sz="1400" dirty="0" err="1"/>
              <a:t>int</a:t>
            </a:r>
            <a:r>
              <a:rPr lang="en-US" altLang="zh-CN" sz="1400" dirty="0"/>
              <a:t> main()</a:t>
            </a:r>
          </a:p>
          <a:p>
            <a:pPr defTabSz="357188"/>
            <a:r>
              <a:rPr lang="en-US" altLang="zh-CN" sz="1400" dirty="0"/>
              <a:t> {	</a:t>
            </a:r>
          </a:p>
          <a:p>
            <a:pPr defTabSz="357188"/>
            <a:r>
              <a:rPr lang="zh-CN" altLang="en-US" sz="1400" dirty="0"/>
              <a:t>	</a:t>
            </a:r>
            <a:r>
              <a:rPr lang="en-US" altLang="zh-CN" sz="1400" dirty="0" err="1"/>
              <a:t>int</a:t>
            </a:r>
            <a:r>
              <a:rPr lang="en-US" altLang="zh-CN" sz="1400" dirty="0"/>
              <a:t> max(</a:t>
            </a:r>
            <a:r>
              <a:rPr lang="en-US" altLang="zh-CN" sz="1400" dirty="0" err="1"/>
              <a:t>int</a:t>
            </a:r>
            <a:r>
              <a:rPr lang="en-US" altLang="zh-CN" sz="1400" dirty="0"/>
              <a:t> </a:t>
            </a:r>
            <a:r>
              <a:rPr lang="en-US" altLang="zh-CN" sz="1400" dirty="0" err="1"/>
              <a:t>x,int</a:t>
            </a:r>
            <a:r>
              <a:rPr lang="en-US" altLang="zh-CN" sz="1400" dirty="0"/>
              <a:t> y);		</a:t>
            </a:r>
            <a:endParaRPr lang="en-US" altLang="zh-CN" sz="1400" dirty="0">
              <a:solidFill>
                <a:srgbClr val="008000"/>
              </a:solidFill>
            </a:endParaRPr>
          </a:p>
          <a:p>
            <a:pPr defTabSz="357188"/>
            <a:r>
              <a:rPr lang="zh-CN" altLang="en-US" sz="1400" dirty="0"/>
              <a:t>	</a:t>
            </a:r>
            <a:r>
              <a:rPr lang="en-US" altLang="zh-CN" sz="1400" dirty="0" err="1"/>
              <a:t>int</a:t>
            </a:r>
            <a:r>
              <a:rPr lang="en-US" altLang="zh-CN" sz="1400" dirty="0"/>
              <a:t> </a:t>
            </a:r>
            <a:r>
              <a:rPr lang="en-US" altLang="zh-CN" sz="1400" dirty="0" err="1"/>
              <a:t>a,b,c</a:t>
            </a:r>
            <a:r>
              <a:rPr lang="en-US" altLang="zh-CN" sz="1400" dirty="0"/>
              <a:t>;</a:t>
            </a:r>
            <a:endParaRPr lang="en-US" altLang="zh-CN" sz="1400" dirty="0">
              <a:solidFill>
                <a:srgbClr val="008000"/>
              </a:solidFill>
            </a:endParaRPr>
          </a:p>
          <a:p>
            <a:pPr defTabSz="357188"/>
            <a:r>
              <a:rPr lang="en-US" altLang="zh-CN" sz="1400" dirty="0"/>
              <a:t>	</a:t>
            </a:r>
            <a:r>
              <a:rPr lang="en-US" altLang="zh-CN" sz="1400" dirty="0" err="1"/>
              <a:t>scanf</a:t>
            </a:r>
            <a:r>
              <a:rPr lang="en-US" altLang="zh-CN" sz="1400" dirty="0"/>
              <a:t>(</a:t>
            </a:r>
            <a:r>
              <a:rPr lang="en-US" altLang="zh-CN" dirty="0"/>
              <a:t>"</a:t>
            </a:r>
            <a:r>
              <a:rPr lang="en-US" altLang="zh-CN" sz="1400" dirty="0"/>
              <a:t>%</a:t>
            </a:r>
            <a:r>
              <a:rPr lang="en-US" altLang="zh-CN" sz="1400" dirty="0" err="1"/>
              <a:t>d,%d</a:t>
            </a:r>
            <a:r>
              <a:rPr lang="en-US" altLang="zh-CN" dirty="0" err="1"/>
              <a:t>"</a:t>
            </a:r>
            <a:r>
              <a:rPr lang="en-US" altLang="zh-CN" sz="1400" dirty="0" err="1"/>
              <a:t>,&amp;a,&amp;b</a:t>
            </a:r>
            <a:r>
              <a:rPr lang="en-US" altLang="zh-CN" sz="1400" dirty="0"/>
              <a:t>); </a:t>
            </a:r>
            <a:endParaRPr lang="en-US" altLang="zh-CN" sz="1400" dirty="0">
              <a:solidFill>
                <a:srgbClr val="008000"/>
              </a:solidFill>
            </a:endParaRPr>
          </a:p>
          <a:p>
            <a:pPr defTabSz="357188"/>
            <a:r>
              <a:rPr lang="zh-CN" altLang="en-US" sz="1400" dirty="0"/>
              <a:t>	</a:t>
            </a:r>
            <a:r>
              <a:rPr lang="en-US" altLang="zh-CN" sz="1400" dirty="0"/>
              <a:t>c=max(</a:t>
            </a:r>
            <a:r>
              <a:rPr lang="en-US" altLang="zh-CN" sz="1400" dirty="0" err="1"/>
              <a:t>a,b</a:t>
            </a:r>
            <a:r>
              <a:rPr lang="en-US" altLang="zh-CN" sz="1400" dirty="0"/>
              <a:t>);</a:t>
            </a:r>
          </a:p>
          <a:p>
            <a:pPr defTabSz="357188"/>
            <a:r>
              <a:rPr lang="en-US" altLang="zh-CN" sz="1400" dirty="0"/>
              <a:t> 	</a:t>
            </a:r>
            <a:r>
              <a:rPr lang="en-US" altLang="zh-CN" sz="1400" dirty="0" err="1"/>
              <a:t>printf</a:t>
            </a:r>
            <a:r>
              <a:rPr lang="en-US" altLang="zh-CN" sz="1400" dirty="0"/>
              <a:t>(</a:t>
            </a:r>
            <a:r>
              <a:rPr lang="en-US" altLang="zh-CN" dirty="0"/>
              <a:t>"</a:t>
            </a:r>
            <a:r>
              <a:rPr lang="en-US" altLang="zh-CN" sz="1400" dirty="0"/>
              <a:t>max=%d\</a:t>
            </a:r>
            <a:r>
              <a:rPr lang="en-US" altLang="zh-CN" sz="1400" dirty="0" err="1"/>
              <a:t>n</a:t>
            </a:r>
            <a:r>
              <a:rPr lang="en-US" altLang="zh-CN" dirty="0" err="1"/>
              <a:t>"</a:t>
            </a:r>
            <a:r>
              <a:rPr lang="en-US" altLang="zh-CN" sz="1400" dirty="0" err="1"/>
              <a:t>,c</a:t>
            </a:r>
            <a:r>
              <a:rPr lang="en-US" altLang="zh-CN" sz="1400" dirty="0"/>
              <a:t>); </a:t>
            </a:r>
          </a:p>
          <a:p>
            <a:pPr defTabSz="357188"/>
            <a:r>
              <a:rPr lang="zh-CN" altLang="en-US" sz="1400" dirty="0"/>
              <a:t>	</a:t>
            </a:r>
            <a:r>
              <a:rPr lang="en-US" altLang="zh-CN" sz="1400" dirty="0"/>
              <a:t>return 0;	</a:t>
            </a:r>
          </a:p>
          <a:p>
            <a:pPr defTabSz="357188"/>
            <a:r>
              <a:rPr lang="en-US" altLang="zh-CN" sz="1400" dirty="0"/>
              <a:t>}</a:t>
            </a:r>
          </a:p>
          <a:p>
            <a:pPr defTabSz="357188"/>
            <a:endParaRPr lang="zh-CN" altLang="en-US" sz="1400" dirty="0"/>
          </a:p>
          <a:p>
            <a:pPr defTabSz="357188"/>
            <a:r>
              <a:rPr lang="en-US" altLang="zh-CN" sz="1400" dirty="0" err="1"/>
              <a:t>int</a:t>
            </a:r>
            <a:r>
              <a:rPr lang="en-US" altLang="zh-CN" sz="1400" dirty="0"/>
              <a:t> max(</a:t>
            </a:r>
            <a:r>
              <a:rPr lang="en-US" altLang="zh-CN" sz="1400" dirty="0" err="1"/>
              <a:t>int</a:t>
            </a:r>
            <a:r>
              <a:rPr lang="en-US" altLang="zh-CN" sz="1400" dirty="0"/>
              <a:t> </a:t>
            </a:r>
            <a:r>
              <a:rPr lang="en-US" altLang="zh-CN" sz="1400" dirty="0" err="1"/>
              <a:t>x,int</a:t>
            </a:r>
            <a:r>
              <a:rPr lang="en-US" altLang="zh-CN" sz="1400" dirty="0"/>
              <a:t> y)	</a:t>
            </a:r>
          </a:p>
          <a:p>
            <a:pPr defTabSz="357188"/>
            <a:r>
              <a:rPr lang="en-US" altLang="zh-CN" sz="1400" dirty="0">
                <a:solidFill>
                  <a:srgbClr val="008000"/>
                </a:solidFill>
              </a:rPr>
              <a:t> </a:t>
            </a:r>
            <a:r>
              <a:rPr lang="en-US" altLang="zh-CN" sz="1400" dirty="0"/>
              <a:t>{</a:t>
            </a:r>
          </a:p>
          <a:p>
            <a:pPr marL="0" lvl="1" defTabSz="357188"/>
            <a:r>
              <a:rPr lang="zh-CN" altLang="en-US" sz="1400" dirty="0"/>
              <a:t>	</a:t>
            </a:r>
            <a:r>
              <a:rPr lang="en-US" altLang="zh-CN" sz="1400" dirty="0" err="1"/>
              <a:t>int</a:t>
            </a:r>
            <a:r>
              <a:rPr lang="en-US" altLang="zh-CN" sz="1400" dirty="0"/>
              <a:t> z;</a:t>
            </a:r>
          </a:p>
          <a:p>
            <a:pPr marL="0" lvl="1" defTabSz="357188"/>
            <a:r>
              <a:rPr lang="zh-CN" altLang="en-US" sz="1400" dirty="0"/>
              <a:t>	</a:t>
            </a:r>
            <a:r>
              <a:rPr lang="en-US" altLang="zh-CN" sz="1400" dirty="0"/>
              <a:t>if(x&gt;y)z=x;</a:t>
            </a:r>
            <a:endParaRPr lang="en-US" altLang="zh-CN" sz="1400" dirty="0">
              <a:solidFill>
                <a:srgbClr val="008000"/>
              </a:solidFill>
            </a:endParaRPr>
          </a:p>
          <a:p>
            <a:pPr marL="0" lvl="1" defTabSz="357188"/>
            <a:r>
              <a:rPr lang="zh-CN" altLang="en-US" sz="1400" dirty="0"/>
              <a:t>	</a:t>
            </a:r>
            <a:r>
              <a:rPr lang="en-US" altLang="zh-CN" sz="1400" dirty="0"/>
              <a:t>else z=y;	</a:t>
            </a:r>
          </a:p>
          <a:p>
            <a:pPr marL="0" lvl="1" defTabSz="357188"/>
            <a:r>
              <a:rPr lang="zh-CN" altLang="en-US" sz="1400" dirty="0"/>
              <a:t> 	</a:t>
            </a:r>
            <a:r>
              <a:rPr lang="en-US" altLang="zh-CN" sz="1400" dirty="0"/>
              <a:t>return(z);</a:t>
            </a:r>
          </a:p>
          <a:p>
            <a:pPr marL="0" lvl="1" defTabSz="357188"/>
            <a:r>
              <a:rPr lang="en-US" altLang="zh-CN" sz="1400" dirty="0"/>
              <a:t>}</a:t>
            </a:r>
            <a:endParaRPr lang="zh-CN" altLang="en-US" sz="1400" dirty="0">
              <a:solidFill>
                <a:srgbClr val="008000"/>
              </a:solidFill>
            </a:endParaRPr>
          </a:p>
        </p:txBody>
      </p:sp>
      <p:grpSp>
        <p:nvGrpSpPr>
          <p:cNvPr id="22" name="组合 21"/>
          <p:cNvGrpSpPr/>
          <p:nvPr/>
        </p:nvGrpSpPr>
        <p:grpSpPr>
          <a:xfrm>
            <a:off x="10021957" y="1436206"/>
            <a:ext cx="1537254" cy="2967865"/>
            <a:chOff x="10021957" y="1436206"/>
            <a:chExt cx="1537254" cy="2967865"/>
          </a:xfrm>
        </p:grpSpPr>
        <p:sp>
          <p:nvSpPr>
            <p:cNvPr id="5" name="线形标注 1 4"/>
            <p:cNvSpPr/>
            <p:nvPr/>
          </p:nvSpPr>
          <p:spPr>
            <a:xfrm>
              <a:off x="10021957" y="1436206"/>
              <a:ext cx="1401418" cy="254482"/>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预处理指令</a:t>
              </a:r>
            </a:p>
          </p:txBody>
        </p:sp>
        <p:sp>
          <p:nvSpPr>
            <p:cNvPr id="6" name="线形标注 1 5"/>
            <p:cNvSpPr/>
            <p:nvPr/>
          </p:nvSpPr>
          <p:spPr>
            <a:xfrm>
              <a:off x="10021957" y="2002736"/>
              <a:ext cx="1401418" cy="254482"/>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main</a:t>
              </a:r>
              <a:r>
                <a:rPr lang="zh-CN" altLang="en-US" sz="1400" dirty="0"/>
                <a:t>函数</a:t>
              </a:r>
            </a:p>
          </p:txBody>
        </p:sp>
        <p:sp>
          <p:nvSpPr>
            <p:cNvPr id="7" name="线形标注 1 6"/>
            <p:cNvSpPr/>
            <p:nvPr/>
          </p:nvSpPr>
          <p:spPr>
            <a:xfrm>
              <a:off x="10157793" y="4149589"/>
              <a:ext cx="1401418" cy="254482"/>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自定义函数</a:t>
              </a:r>
            </a:p>
          </p:txBody>
        </p:sp>
      </p:grpSp>
      <p:grpSp>
        <p:nvGrpSpPr>
          <p:cNvPr id="23" name="组合 22"/>
          <p:cNvGrpSpPr/>
          <p:nvPr/>
        </p:nvGrpSpPr>
        <p:grpSpPr>
          <a:xfrm>
            <a:off x="10601739" y="2767017"/>
            <a:ext cx="1484243" cy="563627"/>
            <a:chOff x="10601739" y="2767017"/>
            <a:chExt cx="1484243" cy="563627"/>
          </a:xfrm>
        </p:grpSpPr>
        <p:sp>
          <p:nvSpPr>
            <p:cNvPr id="8" name="线形标注 1 7"/>
            <p:cNvSpPr/>
            <p:nvPr/>
          </p:nvSpPr>
          <p:spPr>
            <a:xfrm>
              <a:off x="10601740" y="2767017"/>
              <a:ext cx="1484242" cy="254482"/>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库函数调用</a:t>
              </a:r>
            </a:p>
          </p:txBody>
        </p:sp>
        <p:sp>
          <p:nvSpPr>
            <p:cNvPr id="9" name="线形标注 1 8"/>
            <p:cNvSpPr/>
            <p:nvPr/>
          </p:nvSpPr>
          <p:spPr>
            <a:xfrm>
              <a:off x="10601739" y="3076162"/>
              <a:ext cx="1484243" cy="254482"/>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自定义函数调用</a:t>
              </a:r>
            </a:p>
          </p:txBody>
        </p:sp>
      </p:grpSp>
      <p:sp>
        <p:nvSpPr>
          <p:cNvPr id="11" name="矩形 10"/>
          <p:cNvSpPr/>
          <p:nvPr/>
        </p:nvSpPr>
        <p:spPr>
          <a:xfrm>
            <a:off x="1719469" y="3672508"/>
            <a:ext cx="5665305" cy="15604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t>int</a:t>
            </a:r>
            <a:r>
              <a:rPr lang="en-US" altLang="zh-CN" dirty="0"/>
              <a:t>	max	(</a:t>
            </a:r>
            <a:r>
              <a:rPr lang="en-US" altLang="zh-CN" dirty="0" err="1"/>
              <a:t>int</a:t>
            </a:r>
            <a:r>
              <a:rPr lang="en-US" altLang="zh-CN" dirty="0"/>
              <a:t>	 x,	</a:t>
            </a:r>
            <a:r>
              <a:rPr lang="en-US" altLang="zh-CN" dirty="0" err="1"/>
              <a:t>int</a:t>
            </a:r>
            <a:r>
              <a:rPr lang="en-US" altLang="zh-CN" dirty="0"/>
              <a:t>	 y)</a:t>
            </a:r>
          </a:p>
          <a:p>
            <a:r>
              <a:rPr lang="zh-CN" altLang="en-US" dirty="0"/>
              <a:t>↓</a:t>
            </a:r>
            <a:r>
              <a:rPr lang="en-US" altLang="zh-CN" dirty="0"/>
              <a:t>	</a:t>
            </a:r>
            <a:r>
              <a:rPr lang="zh-CN" altLang="en-US" dirty="0"/>
              <a:t> ↓</a:t>
            </a:r>
            <a:r>
              <a:rPr lang="en-US" altLang="zh-CN" dirty="0"/>
              <a:t>	</a:t>
            </a:r>
            <a:r>
              <a:rPr lang="zh-CN" altLang="en-US" dirty="0"/>
              <a:t> ↓</a:t>
            </a:r>
            <a:r>
              <a:rPr lang="en-US" altLang="zh-CN" dirty="0"/>
              <a:t>	</a:t>
            </a:r>
            <a:r>
              <a:rPr lang="zh-CN" altLang="en-US" dirty="0"/>
              <a:t>↓</a:t>
            </a:r>
            <a:r>
              <a:rPr lang="en-US" altLang="zh-CN" dirty="0"/>
              <a:t>	</a:t>
            </a:r>
            <a:r>
              <a:rPr lang="zh-CN" altLang="en-US" dirty="0"/>
              <a:t> ↓</a:t>
            </a:r>
            <a:r>
              <a:rPr lang="en-US" altLang="zh-CN" dirty="0"/>
              <a:t>	</a:t>
            </a:r>
            <a:r>
              <a:rPr lang="zh-CN" altLang="en-US" dirty="0"/>
              <a:t>↓</a:t>
            </a:r>
            <a:endParaRPr lang="en-US" altLang="zh-CN" dirty="0"/>
          </a:p>
          <a:p>
            <a:r>
              <a:rPr lang="zh-CN" altLang="en-US" sz="1600" dirty="0"/>
              <a:t>函数类型</a:t>
            </a:r>
            <a:r>
              <a:rPr lang="en-US" altLang="zh-CN" sz="1600" dirty="0"/>
              <a:t>	</a:t>
            </a:r>
            <a:r>
              <a:rPr lang="zh-CN" altLang="en-US" sz="1600" dirty="0"/>
              <a:t>函数名</a:t>
            </a:r>
            <a:r>
              <a:rPr lang="en-US" altLang="zh-CN" sz="1600" dirty="0"/>
              <a:t>	</a:t>
            </a:r>
            <a:r>
              <a:rPr lang="zh-CN" altLang="en-US" sz="1600" dirty="0"/>
              <a:t>参数类型</a:t>
            </a:r>
            <a:r>
              <a:rPr lang="en-US" altLang="zh-CN" sz="1600" dirty="0"/>
              <a:t>	</a:t>
            </a:r>
            <a:r>
              <a:rPr lang="zh-CN" altLang="en-US" sz="1600" dirty="0"/>
              <a:t>参数名</a:t>
            </a:r>
            <a:r>
              <a:rPr lang="en-US" altLang="zh-CN" sz="1600" dirty="0"/>
              <a:t>	</a:t>
            </a:r>
            <a:r>
              <a:rPr lang="zh-CN" altLang="en-US" sz="1600" dirty="0"/>
              <a:t>参数类型</a:t>
            </a:r>
            <a:r>
              <a:rPr lang="en-US" altLang="zh-CN" sz="1600" dirty="0"/>
              <a:t>	</a:t>
            </a:r>
            <a:r>
              <a:rPr lang="zh-CN" altLang="en-US" sz="1600" dirty="0"/>
              <a:t>参数名</a:t>
            </a:r>
          </a:p>
        </p:txBody>
      </p:sp>
      <p:sp>
        <p:nvSpPr>
          <p:cNvPr id="12" name="任意多边形 11"/>
          <p:cNvSpPr/>
          <p:nvPr/>
        </p:nvSpPr>
        <p:spPr>
          <a:xfrm>
            <a:off x="7374835" y="3677478"/>
            <a:ext cx="586408" cy="1550505"/>
          </a:xfrm>
          <a:custGeom>
            <a:avLst/>
            <a:gdLst>
              <a:gd name="connsiteX0" fmla="*/ 566530 w 586408"/>
              <a:gd name="connsiteY0" fmla="*/ 636105 h 1550505"/>
              <a:gd name="connsiteX1" fmla="*/ 9939 w 586408"/>
              <a:gd name="connsiteY1" fmla="*/ 0 h 1550505"/>
              <a:gd name="connsiteX2" fmla="*/ 0 w 586408"/>
              <a:gd name="connsiteY2" fmla="*/ 1550505 h 1550505"/>
              <a:gd name="connsiteX3" fmla="*/ 586408 w 586408"/>
              <a:gd name="connsiteY3" fmla="*/ 874644 h 1550505"/>
              <a:gd name="connsiteX4" fmla="*/ 566530 w 586408"/>
              <a:gd name="connsiteY4" fmla="*/ 636105 h 155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408" h="1550505">
                <a:moveTo>
                  <a:pt x="566530" y="636105"/>
                </a:moveTo>
                <a:lnTo>
                  <a:pt x="9939" y="0"/>
                </a:lnTo>
                <a:lnTo>
                  <a:pt x="0" y="1550505"/>
                </a:lnTo>
                <a:lnTo>
                  <a:pt x="586408" y="874644"/>
                </a:lnTo>
                <a:lnTo>
                  <a:pt x="566530" y="636105"/>
                </a:lnTo>
                <a:close/>
              </a:path>
            </a:pathLst>
          </a:custGeom>
          <a:gradFill flip="none" rotWithShape="1">
            <a:gsLst>
              <a:gs pos="0">
                <a:schemeClr val="accent1"/>
              </a:gs>
              <a:gs pos="50000">
                <a:schemeClr val="accent1">
                  <a:lumMod val="60000"/>
                  <a:lumOff val="40000"/>
                </a:schemeClr>
              </a:gs>
              <a:gs pos="100000">
                <a:schemeClr val="accent3">
                  <a:lumMod val="40000"/>
                  <a:lumOff val="60000"/>
                </a:schemeClr>
              </a:gs>
            </a:gsLst>
            <a:lin ang="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24" name="组合 23"/>
          <p:cNvGrpSpPr/>
          <p:nvPr/>
        </p:nvGrpSpPr>
        <p:grpSpPr>
          <a:xfrm>
            <a:off x="7941365" y="4313583"/>
            <a:ext cx="1510748" cy="1321904"/>
            <a:chOff x="7941365" y="4313583"/>
            <a:chExt cx="1510748" cy="1321904"/>
          </a:xfrm>
        </p:grpSpPr>
        <p:sp>
          <p:nvSpPr>
            <p:cNvPr id="10" name="矩形 9"/>
            <p:cNvSpPr/>
            <p:nvPr/>
          </p:nvSpPr>
          <p:spPr>
            <a:xfrm>
              <a:off x="7941365" y="4313583"/>
              <a:ext cx="1510748" cy="278295"/>
            </a:xfrm>
            <a:prstGeom prst="rect">
              <a:avLst/>
            </a:prstGeom>
            <a:solidFill>
              <a:schemeClr val="accent1">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rPr>
                <a:t>函数首部</a:t>
              </a:r>
            </a:p>
          </p:txBody>
        </p:sp>
        <p:sp>
          <p:nvSpPr>
            <p:cNvPr id="13" name="矩形 12"/>
            <p:cNvSpPr/>
            <p:nvPr/>
          </p:nvSpPr>
          <p:spPr>
            <a:xfrm>
              <a:off x="7941365" y="4800600"/>
              <a:ext cx="1510748" cy="834887"/>
            </a:xfrm>
            <a:prstGeom prst="rect">
              <a:avLst/>
            </a:prstGeom>
            <a:solidFill>
              <a:schemeClr val="accent1">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rPr>
                <a:t>函数体</a:t>
              </a:r>
            </a:p>
          </p:txBody>
        </p:sp>
      </p:grpSp>
      <p:grpSp>
        <p:nvGrpSpPr>
          <p:cNvPr id="25" name="组合 24"/>
          <p:cNvGrpSpPr/>
          <p:nvPr/>
        </p:nvGrpSpPr>
        <p:grpSpPr>
          <a:xfrm>
            <a:off x="8266041" y="4804091"/>
            <a:ext cx="2418524" cy="818070"/>
            <a:chOff x="8266041" y="4804091"/>
            <a:chExt cx="2418524" cy="818070"/>
          </a:xfrm>
        </p:grpSpPr>
        <p:sp>
          <p:nvSpPr>
            <p:cNvPr id="16" name="矩形 15"/>
            <p:cNvSpPr/>
            <p:nvPr/>
          </p:nvSpPr>
          <p:spPr>
            <a:xfrm>
              <a:off x="8266042" y="4804091"/>
              <a:ext cx="2418523" cy="180000"/>
            </a:xfrm>
            <a:prstGeom prst="rect">
              <a:avLst/>
            </a:prstGeom>
            <a:solidFill>
              <a:schemeClr val="accent1">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zh-CN" altLang="en-US" sz="1400" dirty="0">
                  <a:solidFill>
                    <a:schemeClr val="tx1"/>
                  </a:solidFill>
                  <a:effectLst>
                    <a:outerShdw blurRad="38100" dist="38100" dir="2700000" algn="tl">
                      <a:srgbClr val="000000">
                        <a:alpha val="43137"/>
                      </a:srgbClr>
                    </a:outerShdw>
                  </a:effectLst>
                </a:rPr>
                <a:t>声明部分</a:t>
              </a:r>
            </a:p>
          </p:txBody>
        </p:sp>
        <p:sp>
          <p:nvSpPr>
            <p:cNvPr id="17" name="矩形 16"/>
            <p:cNvSpPr/>
            <p:nvPr/>
          </p:nvSpPr>
          <p:spPr>
            <a:xfrm>
              <a:off x="8266041" y="5016781"/>
              <a:ext cx="2418523" cy="180000"/>
            </a:xfrm>
            <a:prstGeom prst="rect">
              <a:avLst/>
            </a:prstGeom>
            <a:solidFill>
              <a:schemeClr val="accent1">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zh-CN" altLang="en-US" sz="1400" dirty="0">
                  <a:solidFill>
                    <a:schemeClr val="tx1"/>
                  </a:solidFill>
                  <a:effectLst>
                    <a:outerShdw blurRad="38100" dist="38100" dir="2700000" algn="tl">
                      <a:srgbClr val="000000">
                        <a:alpha val="43137"/>
                      </a:srgbClr>
                    </a:outerShdw>
                  </a:effectLst>
                </a:rPr>
                <a:t>执行部分</a:t>
              </a:r>
            </a:p>
          </p:txBody>
        </p:sp>
        <p:sp>
          <p:nvSpPr>
            <p:cNvPr id="18" name="矩形 17"/>
            <p:cNvSpPr/>
            <p:nvPr/>
          </p:nvSpPr>
          <p:spPr>
            <a:xfrm>
              <a:off x="8266041" y="5229471"/>
              <a:ext cx="2418523" cy="180000"/>
            </a:xfrm>
            <a:prstGeom prst="rect">
              <a:avLst/>
            </a:prstGeom>
            <a:solidFill>
              <a:schemeClr val="accent1">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zh-CN" altLang="en-US" sz="1400" dirty="0">
                  <a:solidFill>
                    <a:schemeClr val="tx1"/>
                  </a:solidFill>
                  <a:effectLst>
                    <a:outerShdw blurRad="38100" dist="38100" dir="2700000" algn="tl">
                      <a:srgbClr val="000000">
                        <a:alpha val="43137"/>
                      </a:srgbClr>
                    </a:outerShdw>
                  </a:effectLst>
                </a:rPr>
                <a:t>执行部分</a:t>
              </a:r>
            </a:p>
          </p:txBody>
        </p:sp>
        <p:sp>
          <p:nvSpPr>
            <p:cNvPr id="19" name="矩形 18"/>
            <p:cNvSpPr/>
            <p:nvPr/>
          </p:nvSpPr>
          <p:spPr>
            <a:xfrm>
              <a:off x="8266041" y="5442161"/>
              <a:ext cx="2418523" cy="180000"/>
            </a:xfrm>
            <a:prstGeom prst="rect">
              <a:avLst/>
            </a:prstGeom>
            <a:solidFill>
              <a:schemeClr val="accent1">
                <a:alpha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zh-CN" altLang="en-US" sz="1400" dirty="0">
                  <a:solidFill>
                    <a:schemeClr val="tx1"/>
                  </a:solidFill>
                  <a:effectLst>
                    <a:outerShdw blurRad="38100" dist="38100" dir="2700000" algn="tl">
                      <a:srgbClr val="000000">
                        <a:alpha val="43137"/>
                      </a:srgbClr>
                    </a:outerShdw>
                  </a:effectLst>
                </a:rPr>
                <a:t>执行部分</a:t>
              </a:r>
            </a:p>
          </p:txBody>
        </p:sp>
      </p:grpSp>
    </p:spTree>
    <p:extLst>
      <p:ext uri="{BB962C8B-B14F-4D97-AF65-F5344CB8AC3E}">
        <p14:creationId xmlns:p14="http://schemas.microsoft.com/office/powerpoint/2010/main" val="4982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运行</a:t>
            </a:r>
            <a:r>
              <a:rPr lang="en-US" altLang="zh-CN" dirty="0"/>
              <a:t>C</a:t>
            </a:r>
            <a:r>
              <a:rPr lang="zh-CN" altLang="en-US" dirty="0"/>
              <a:t>程序的步骤与方法</a:t>
            </a:r>
          </a:p>
        </p:txBody>
      </p:sp>
      <p:sp>
        <p:nvSpPr>
          <p:cNvPr id="4" name="流程图: 可选过程 3"/>
          <p:cNvSpPr/>
          <p:nvPr/>
        </p:nvSpPr>
        <p:spPr>
          <a:xfrm>
            <a:off x="7701280" y="583248"/>
            <a:ext cx="2032000" cy="360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cxnSp>
        <p:nvCxnSpPr>
          <p:cNvPr id="6" name="直接箭头连接符 5"/>
          <p:cNvCxnSpPr>
            <a:stCxn id="4" idx="2"/>
          </p:cNvCxnSpPr>
          <p:nvPr/>
        </p:nvCxnSpPr>
        <p:spPr>
          <a:xfrm>
            <a:off x="8717280" y="943248"/>
            <a:ext cx="0" cy="316592"/>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701280" y="1290320"/>
            <a:ext cx="203200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编辑</a:t>
            </a:r>
          </a:p>
        </p:txBody>
      </p:sp>
      <p:cxnSp>
        <p:nvCxnSpPr>
          <p:cNvPr id="8" name="直接箭头连接符 7"/>
          <p:cNvCxnSpPr/>
          <p:nvPr/>
        </p:nvCxnSpPr>
        <p:spPr>
          <a:xfrm>
            <a:off x="8717280" y="1650320"/>
            <a:ext cx="0" cy="316592"/>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701280" y="1997392"/>
            <a:ext cx="203200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编译</a:t>
            </a:r>
          </a:p>
        </p:txBody>
      </p:sp>
      <p:cxnSp>
        <p:nvCxnSpPr>
          <p:cNvPr id="10" name="直接箭头连接符 9"/>
          <p:cNvCxnSpPr/>
          <p:nvPr/>
        </p:nvCxnSpPr>
        <p:spPr>
          <a:xfrm>
            <a:off x="8737600" y="2357392"/>
            <a:ext cx="0" cy="316592"/>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1" name="流程图: 决策 10"/>
          <p:cNvSpPr/>
          <p:nvPr/>
        </p:nvSpPr>
        <p:spPr>
          <a:xfrm>
            <a:off x="7721600" y="2697072"/>
            <a:ext cx="2032000" cy="7010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有错？</a:t>
            </a:r>
          </a:p>
        </p:txBody>
      </p:sp>
      <p:cxnSp>
        <p:nvCxnSpPr>
          <p:cNvPr id="12" name="直接箭头连接符 11"/>
          <p:cNvCxnSpPr/>
          <p:nvPr/>
        </p:nvCxnSpPr>
        <p:spPr>
          <a:xfrm>
            <a:off x="8737600" y="3373664"/>
            <a:ext cx="0" cy="316592"/>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721600" y="3720736"/>
            <a:ext cx="203200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连接</a:t>
            </a:r>
          </a:p>
        </p:txBody>
      </p:sp>
      <p:cxnSp>
        <p:nvCxnSpPr>
          <p:cNvPr id="14" name="直接箭头连接符 13"/>
          <p:cNvCxnSpPr/>
          <p:nvPr/>
        </p:nvCxnSpPr>
        <p:spPr>
          <a:xfrm>
            <a:off x="8737600" y="4080736"/>
            <a:ext cx="0" cy="316592"/>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721600" y="4427808"/>
            <a:ext cx="203200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执行</a:t>
            </a:r>
          </a:p>
        </p:txBody>
      </p:sp>
      <p:cxnSp>
        <p:nvCxnSpPr>
          <p:cNvPr id="16" name="直接箭头连接符 15"/>
          <p:cNvCxnSpPr/>
          <p:nvPr/>
        </p:nvCxnSpPr>
        <p:spPr>
          <a:xfrm>
            <a:off x="8757920" y="4787808"/>
            <a:ext cx="0" cy="316592"/>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7" name="流程图: 决策 16"/>
          <p:cNvSpPr/>
          <p:nvPr/>
        </p:nvSpPr>
        <p:spPr>
          <a:xfrm>
            <a:off x="7741920" y="5117328"/>
            <a:ext cx="2032000" cy="7010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   结果</a:t>
            </a:r>
            <a:endParaRPr lang="en-US" altLang="zh-CN" dirty="0"/>
          </a:p>
          <a:p>
            <a:r>
              <a:rPr lang="zh-CN" altLang="en-US" dirty="0"/>
              <a:t>   正确？</a:t>
            </a:r>
          </a:p>
        </p:txBody>
      </p:sp>
      <p:cxnSp>
        <p:nvCxnSpPr>
          <p:cNvPr id="18" name="直接箭头连接符 17"/>
          <p:cNvCxnSpPr/>
          <p:nvPr/>
        </p:nvCxnSpPr>
        <p:spPr>
          <a:xfrm>
            <a:off x="8757920" y="5818368"/>
            <a:ext cx="0" cy="316592"/>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9" name="流程图: 可选过程 18"/>
          <p:cNvSpPr/>
          <p:nvPr/>
        </p:nvSpPr>
        <p:spPr>
          <a:xfrm>
            <a:off x="7721600" y="6147888"/>
            <a:ext cx="2032000" cy="360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结束</a:t>
            </a:r>
          </a:p>
        </p:txBody>
      </p:sp>
      <p:sp>
        <p:nvSpPr>
          <p:cNvPr id="20" name="文本框 19"/>
          <p:cNvSpPr txBox="1"/>
          <p:nvPr/>
        </p:nvSpPr>
        <p:spPr>
          <a:xfrm>
            <a:off x="8757920" y="3351702"/>
            <a:ext cx="528320" cy="338554"/>
          </a:xfrm>
          <a:prstGeom prst="rect">
            <a:avLst/>
          </a:prstGeom>
          <a:noFill/>
        </p:spPr>
        <p:txBody>
          <a:bodyPr wrap="square" rtlCol="0">
            <a:spAutoFit/>
          </a:bodyPr>
          <a:lstStyle/>
          <a:p>
            <a:r>
              <a:rPr lang="zh-CN" altLang="en-US" sz="1600" dirty="0"/>
              <a:t>无</a:t>
            </a:r>
          </a:p>
        </p:txBody>
      </p:sp>
      <p:sp>
        <p:nvSpPr>
          <p:cNvPr id="21" name="文本框 20"/>
          <p:cNvSpPr txBox="1"/>
          <p:nvPr/>
        </p:nvSpPr>
        <p:spPr>
          <a:xfrm>
            <a:off x="8757920" y="5831296"/>
            <a:ext cx="680720" cy="338554"/>
          </a:xfrm>
          <a:prstGeom prst="rect">
            <a:avLst/>
          </a:prstGeom>
          <a:noFill/>
        </p:spPr>
        <p:txBody>
          <a:bodyPr wrap="square" rtlCol="0">
            <a:spAutoFit/>
          </a:bodyPr>
          <a:lstStyle/>
          <a:p>
            <a:r>
              <a:rPr lang="zh-CN" altLang="en-US" sz="1600" dirty="0"/>
              <a:t>正确</a:t>
            </a:r>
          </a:p>
        </p:txBody>
      </p:sp>
      <p:cxnSp>
        <p:nvCxnSpPr>
          <p:cNvPr id="23" name="直接连接符 22"/>
          <p:cNvCxnSpPr>
            <a:stCxn id="17" idx="1"/>
            <a:endCxn id="17" idx="1"/>
          </p:cNvCxnSpPr>
          <p:nvPr/>
        </p:nvCxnSpPr>
        <p:spPr>
          <a:xfrm>
            <a:off x="7741920" y="546784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7" idx="1"/>
          </p:cNvCxnSpPr>
          <p:nvPr/>
        </p:nvCxnSpPr>
        <p:spPr>
          <a:xfrm flipH="1" flipV="1">
            <a:off x="5608320" y="5466080"/>
            <a:ext cx="2133600" cy="1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608320" y="1076960"/>
            <a:ext cx="0" cy="4389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608320" y="1076960"/>
            <a:ext cx="3119120" cy="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1" idx="1"/>
          </p:cNvCxnSpPr>
          <p:nvPr/>
        </p:nvCxnSpPr>
        <p:spPr>
          <a:xfrm flipH="1" flipV="1">
            <a:off x="5598161" y="3042464"/>
            <a:ext cx="2123439" cy="5128"/>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10960" y="2707329"/>
            <a:ext cx="528320" cy="338554"/>
          </a:xfrm>
          <a:prstGeom prst="rect">
            <a:avLst/>
          </a:prstGeom>
          <a:noFill/>
        </p:spPr>
        <p:txBody>
          <a:bodyPr wrap="square" rtlCol="0">
            <a:spAutoFit/>
          </a:bodyPr>
          <a:lstStyle/>
          <a:p>
            <a:r>
              <a:rPr lang="zh-CN" altLang="en-US" sz="1600" dirty="0"/>
              <a:t>有</a:t>
            </a:r>
          </a:p>
        </p:txBody>
      </p:sp>
      <p:sp>
        <p:nvSpPr>
          <p:cNvPr id="40" name="文本框 39"/>
          <p:cNvSpPr txBox="1"/>
          <p:nvPr/>
        </p:nvSpPr>
        <p:spPr>
          <a:xfrm>
            <a:off x="6360160" y="5129430"/>
            <a:ext cx="1168399" cy="338554"/>
          </a:xfrm>
          <a:prstGeom prst="rect">
            <a:avLst/>
          </a:prstGeom>
          <a:noFill/>
        </p:spPr>
        <p:txBody>
          <a:bodyPr wrap="square" rtlCol="0">
            <a:spAutoFit/>
          </a:bodyPr>
          <a:lstStyle/>
          <a:p>
            <a:r>
              <a:rPr lang="zh-CN" altLang="en-US" sz="1600" dirty="0"/>
              <a:t>不正确</a:t>
            </a:r>
          </a:p>
        </p:txBody>
      </p:sp>
      <p:cxnSp>
        <p:nvCxnSpPr>
          <p:cNvPr id="42" name="直接箭头连接符 41"/>
          <p:cNvCxnSpPr>
            <a:stCxn id="7" idx="3"/>
          </p:cNvCxnSpPr>
          <p:nvPr/>
        </p:nvCxnSpPr>
        <p:spPr>
          <a:xfrm>
            <a:off x="9733280" y="1470320"/>
            <a:ext cx="477519" cy="173640"/>
          </a:xfrm>
          <a:prstGeom prst="straightConnector1">
            <a:avLst/>
          </a:prstGeom>
          <a:ln>
            <a:solidFill>
              <a:schemeClr val="accent2"/>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15" idx="1"/>
          </p:cNvCxnSpPr>
          <p:nvPr/>
        </p:nvCxnSpPr>
        <p:spPr>
          <a:xfrm>
            <a:off x="7167880" y="4307192"/>
            <a:ext cx="553720" cy="300616"/>
          </a:xfrm>
          <a:prstGeom prst="straightConnector1">
            <a:avLst/>
          </a:prstGeom>
          <a:ln>
            <a:solidFill>
              <a:schemeClr val="accent2"/>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5709920" y="3690256"/>
            <a:ext cx="1473200" cy="1003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可执行</a:t>
            </a:r>
            <a:endParaRPr lang="en-US" altLang="zh-CN" sz="1600" dirty="0">
              <a:solidFill>
                <a:schemeClr val="tx1"/>
              </a:solidFill>
            </a:endParaRPr>
          </a:p>
          <a:p>
            <a:pPr algn="ctr"/>
            <a:r>
              <a:rPr lang="zh-CN" altLang="en-US" sz="1600" dirty="0">
                <a:solidFill>
                  <a:schemeClr val="tx1"/>
                </a:solidFill>
              </a:rPr>
              <a:t>目标程序</a:t>
            </a:r>
            <a:endParaRPr lang="en-US" altLang="zh-CN" sz="1600" dirty="0">
              <a:solidFill>
                <a:schemeClr val="tx1"/>
              </a:solidFill>
            </a:endParaRPr>
          </a:p>
          <a:p>
            <a:pPr algn="ctr"/>
            <a:r>
              <a:rPr lang="en-US" altLang="zh-CN" sz="1600" dirty="0">
                <a:solidFill>
                  <a:schemeClr val="tx1"/>
                </a:solidFill>
              </a:rPr>
              <a:t>f.exe</a:t>
            </a:r>
            <a:endParaRPr lang="zh-CN" altLang="en-US" sz="1600" dirty="0">
              <a:solidFill>
                <a:schemeClr val="tx1"/>
              </a:solidFill>
            </a:endParaRPr>
          </a:p>
        </p:txBody>
      </p:sp>
      <p:sp>
        <p:nvSpPr>
          <p:cNvPr id="47" name="椭圆 46"/>
          <p:cNvSpPr/>
          <p:nvPr/>
        </p:nvSpPr>
        <p:spPr>
          <a:xfrm>
            <a:off x="10190479" y="1317624"/>
            <a:ext cx="1473200" cy="1003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源程序</a:t>
            </a:r>
            <a:endParaRPr lang="en-US" altLang="zh-CN" sz="1600" dirty="0">
              <a:solidFill>
                <a:schemeClr val="tx1"/>
              </a:solidFill>
            </a:endParaRPr>
          </a:p>
          <a:p>
            <a:pPr algn="ctr"/>
            <a:r>
              <a:rPr lang="en-US" altLang="zh-CN" sz="1600" dirty="0" err="1">
                <a:solidFill>
                  <a:schemeClr val="tx1"/>
                </a:solidFill>
              </a:rPr>
              <a:t>f.c</a:t>
            </a:r>
            <a:endParaRPr lang="zh-CN" altLang="en-US" sz="1600" dirty="0">
              <a:solidFill>
                <a:schemeClr val="tx1"/>
              </a:solidFill>
            </a:endParaRPr>
          </a:p>
        </p:txBody>
      </p:sp>
      <p:sp>
        <p:nvSpPr>
          <p:cNvPr id="48" name="椭圆 47"/>
          <p:cNvSpPr/>
          <p:nvPr/>
        </p:nvSpPr>
        <p:spPr>
          <a:xfrm>
            <a:off x="10190479" y="2528296"/>
            <a:ext cx="1473200" cy="1003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目标程序</a:t>
            </a:r>
            <a:endParaRPr lang="en-US" altLang="zh-CN" sz="1600" dirty="0">
              <a:solidFill>
                <a:schemeClr val="tx1"/>
              </a:solidFill>
            </a:endParaRPr>
          </a:p>
          <a:p>
            <a:pPr algn="ctr"/>
            <a:r>
              <a:rPr lang="en-US" altLang="zh-CN" sz="1600" dirty="0">
                <a:solidFill>
                  <a:schemeClr val="tx1"/>
                </a:solidFill>
              </a:rPr>
              <a:t>f.obj</a:t>
            </a:r>
            <a:endParaRPr lang="zh-CN" altLang="en-US" sz="1600" dirty="0">
              <a:solidFill>
                <a:schemeClr val="tx1"/>
              </a:solidFill>
            </a:endParaRPr>
          </a:p>
        </p:txBody>
      </p:sp>
      <p:sp>
        <p:nvSpPr>
          <p:cNvPr id="49" name="椭圆 48"/>
          <p:cNvSpPr/>
          <p:nvPr/>
        </p:nvSpPr>
        <p:spPr>
          <a:xfrm>
            <a:off x="10292080" y="3743504"/>
            <a:ext cx="1473200" cy="10036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库函数和其他目标程序</a:t>
            </a:r>
          </a:p>
        </p:txBody>
      </p:sp>
      <p:cxnSp>
        <p:nvCxnSpPr>
          <p:cNvPr id="52" name="直接箭头连接符 51"/>
          <p:cNvCxnSpPr>
            <a:stCxn id="13" idx="1"/>
          </p:cNvCxnSpPr>
          <p:nvPr/>
        </p:nvCxnSpPr>
        <p:spPr>
          <a:xfrm flipH="1">
            <a:off x="7132321" y="3900736"/>
            <a:ext cx="589279" cy="152070"/>
          </a:xfrm>
          <a:prstGeom prst="straightConnector1">
            <a:avLst/>
          </a:prstGeom>
          <a:ln>
            <a:solidFill>
              <a:schemeClr val="accent2"/>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endCxn id="9" idx="3"/>
          </p:cNvCxnSpPr>
          <p:nvPr/>
        </p:nvCxnSpPr>
        <p:spPr>
          <a:xfrm flipH="1">
            <a:off x="9733280" y="1991360"/>
            <a:ext cx="457200" cy="186032"/>
          </a:xfrm>
          <a:prstGeom prst="straightConnector1">
            <a:avLst/>
          </a:prstGeom>
          <a:ln>
            <a:solidFill>
              <a:schemeClr val="accent2"/>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9733280" y="2262096"/>
            <a:ext cx="477519" cy="642200"/>
          </a:xfrm>
          <a:prstGeom prst="straightConnector1">
            <a:avLst/>
          </a:prstGeom>
          <a:ln>
            <a:solidFill>
              <a:schemeClr val="accent2"/>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endCxn id="13" idx="3"/>
          </p:cNvCxnSpPr>
          <p:nvPr/>
        </p:nvCxnSpPr>
        <p:spPr>
          <a:xfrm flipH="1">
            <a:off x="9753600" y="3148756"/>
            <a:ext cx="492760" cy="751980"/>
          </a:xfrm>
          <a:prstGeom prst="straightConnector1">
            <a:avLst/>
          </a:prstGeom>
          <a:ln>
            <a:solidFill>
              <a:schemeClr val="accent2"/>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49" idx="2"/>
            <a:endCxn id="13" idx="3"/>
          </p:cNvCxnSpPr>
          <p:nvPr/>
        </p:nvCxnSpPr>
        <p:spPr>
          <a:xfrm flipH="1" flipV="1">
            <a:off x="9753600" y="3900736"/>
            <a:ext cx="538480" cy="344600"/>
          </a:xfrm>
          <a:prstGeom prst="straightConnector1">
            <a:avLst/>
          </a:prstGeom>
          <a:ln>
            <a:solidFill>
              <a:schemeClr val="accent2"/>
            </a:solidFill>
            <a:prstDash val="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254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程序设计的任务</a:t>
            </a:r>
          </a:p>
        </p:txBody>
      </p:sp>
      <p:sp>
        <p:nvSpPr>
          <p:cNvPr id="4" name="MH_Other_1"/>
          <p:cNvSpPr/>
          <p:nvPr>
            <p:custDataLst>
              <p:tags r:id="rId1"/>
            </p:custDataLst>
          </p:nvPr>
        </p:nvSpPr>
        <p:spPr>
          <a:xfrm flipH="1" flipV="1">
            <a:off x="3080199" y="4697203"/>
            <a:ext cx="2036762" cy="1514475"/>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MH_Other_2"/>
          <p:cNvSpPr/>
          <p:nvPr>
            <p:custDataLst>
              <p:tags r:id="rId2"/>
            </p:custDataLst>
          </p:nvPr>
        </p:nvSpPr>
        <p:spPr>
          <a:xfrm flipH="1">
            <a:off x="5443987" y="4432091"/>
            <a:ext cx="2036763" cy="1514475"/>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 name="MH_Other_3"/>
          <p:cNvSpPr/>
          <p:nvPr>
            <p:custDataLst>
              <p:tags r:id="rId3"/>
            </p:custDataLst>
          </p:nvPr>
        </p:nvSpPr>
        <p:spPr>
          <a:xfrm flipH="1" flipV="1">
            <a:off x="7085462" y="4309853"/>
            <a:ext cx="3190875" cy="1514475"/>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 name="MH_Other_4"/>
          <p:cNvSpPr/>
          <p:nvPr>
            <p:custDataLst>
              <p:tags r:id="rId4"/>
            </p:custDataLst>
          </p:nvPr>
        </p:nvSpPr>
        <p:spPr>
          <a:xfrm flipV="1">
            <a:off x="2380112" y="1511091"/>
            <a:ext cx="3190875" cy="1514475"/>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8" name="MH_Other_5"/>
          <p:cNvSpPr/>
          <p:nvPr>
            <p:custDataLst>
              <p:tags r:id="rId5"/>
            </p:custDataLst>
          </p:nvPr>
        </p:nvSpPr>
        <p:spPr>
          <a:xfrm flipV="1">
            <a:off x="5570987" y="2644566"/>
            <a:ext cx="3190875" cy="1514475"/>
          </a:xfrm>
          <a:custGeom>
            <a:avLst/>
            <a:gdLst>
              <a:gd name="connsiteX0" fmla="*/ 662583 w 3190875"/>
              <a:gd name="connsiteY0" fmla="*/ 0 h 1514475"/>
              <a:gd name="connsiteX1" fmla="*/ 3190875 w 3190875"/>
              <a:gd name="connsiteY1" fmla="*/ 0 h 1514475"/>
              <a:gd name="connsiteX2" fmla="*/ 3190875 w 3190875"/>
              <a:gd name="connsiteY2" fmla="*/ 378619 h 1514475"/>
              <a:gd name="connsiteX3" fmla="*/ 662583 w 3190875"/>
              <a:gd name="connsiteY3" fmla="*/ 378619 h 1514475"/>
              <a:gd name="connsiteX4" fmla="*/ 378619 w 3190875"/>
              <a:gd name="connsiteY4" fmla="*/ 662583 h 1514475"/>
              <a:gd name="connsiteX5" fmla="*/ 378619 w 3190875"/>
              <a:gd name="connsiteY5" fmla="*/ 1514475 h 1514475"/>
              <a:gd name="connsiteX6" fmla="*/ 0 w 3190875"/>
              <a:gd name="connsiteY6" fmla="*/ 1514475 h 1514475"/>
              <a:gd name="connsiteX7" fmla="*/ 0 w 3190875"/>
              <a:gd name="connsiteY7" fmla="*/ 662583 h 1514475"/>
              <a:gd name="connsiteX8" fmla="*/ 662583 w 3190875"/>
              <a:gd name="connsiteY8" fmla="*/ 0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875" h="1514475">
                <a:moveTo>
                  <a:pt x="662583" y="0"/>
                </a:moveTo>
                <a:lnTo>
                  <a:pt x="3190875" y="0"/>
                </a:lnTo>
                <a:lnTo>
                  <a:pt x="3190875" y="378619"/>
                </a:lnTo>
                <a:lnTo>
                  <a:pt x="662583" y="378619"/>
                </a:lnTo>
                <a:cubicBezTo>
                  <a:pt x="505754" y="378619"/>
                  <a:pt x="378619" y="505754"/>
                  <a:pt x="378619" y="662583"/>
                </a:cubicBezTo>
                <a:lnTo>
                  <a:pt x="378619" y="1514475"/>
                </a:lnTo>
                <a:lnTo>
                  <a:pt x="0" y="1514475"/>
                </a:lnTo>
                <a:lnTo>
                  <a:pt x="0" y="662583"/>
                </a:lnTo>
                <a:cubicBezTo>
                  <a:pt x="0" y="296649"/>
                  <a:pt x="296649" y="0"/>
                  <a:pt x="6625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9" name="MH_Other_6"/>
          <p:cNvSpPr/>
          <p:nvPr>
            <p:custDataLst>
              <p:tags r:id="rId6"/>
            </p:custDataLst>
          </p:nvPr>
        </p:nvSpPr>
        <p:spPr>
          <a:xfrm rot="5400000">
            <a:off x="8864256" y="3675647"/>
            <a:ext cx="1309687" cy="1514475"/>
          </a:xfrm>
          <a:custGeom>
            <a:avLst/>
            <a:gdLst>
              <a:gd name="connsiteX0" fmla="*/ 0 w 1309689"/>
              <a:gd name="connsiteY0" fmla="*/ 1514475 h 1514475"/>
              <a:gd name="connsiteX1" fmla="*/ 0 w 1309689"/>
              <a:gd name="connsiteY1" fmla="*/ 662583 h 1514475"/>
              <a:gd name="connsiteX2" fmla="*/ 662583 w 1309689"/>
              <a:gd name="connsiteY2" fmla="*/ 0 h 1514475"/>
              <a:gd name="connsiteX3" fmla="*/ 1309689 w 1309689"/>
              <a:gd name="connsiteY3" fmla="*/ 0 h 1514475"/>
              <a:gd name="connsiteX4" fmla="*/ 1309689 w 1309689"/>
              <a:gd name="connsiteY4" fmla="*/ 378619 h 1514475"/>
              <a:gd name="connsiteX5" fmla="*/ 662583 w 1309689"/>
              <a:gd name="connsiteY5" fmla="*/ 378619 h 1514475"/>
              <a:gd name="connsiteX6" fmla="*/ 378619 w 1309689"/>
              <a:gd name="connsiteY6" fmla="*/ 662583 h 1514475"/>
              <a:gd name="connsiteX7" fmla="*/ 378619 w 1309689"/>
              <a:gd name="connsiteY7" fmla="*/ 1514475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9689" h="1514475">
                <a:moveTo>
                  <a:pt x="0" y="1514475"/>
                </a:moveTo>
                <a:lnTo>
                  <a:pt x="0" y="662583"/>
                </a:lnTo>
                <a:cubicBezTo>
                  <a:pt x="0" y="296649"/>
                  <a:pt x="296649" y="0"/>
                  <a:pt x="662583" y="0"/>
                </a:cubicBezTo>
                <a:lnTo>
                  <a:pt x="1309689" y="0"/>
                </a:lnTo>
                <a:lnTo>
                  <a:pt x="1309689" y="378619"/>
                </a:lnTo>
                <a:lnTo>
                  <a:pt x="662583" y="378619"/>
                </a:lnTo>
                <a:cubicBezTo>
                  <a:pt x="505754" y="378619"/>
                  <a:pt x="378619" y="505754"/>
                  <a:pt x="378619" y="662583"/>
                </a:cubicBezTo>
                <a:lnTo>
                  <a:pt x="378619" y="15144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0" name="MH_SubTitle_1"/>
          <p:cNvSpPr/>
          <p:nvPr>
            <p:custDataLst>
              <p:tags r:id="rId7"/>
            </p:custDataLst>
          </p:nvPr>
        </p:nvSpPr>
        <p:spPr>
          <a:xfrm>
            <a:off x="1968949" y="2239752"/>
            <a:ext cx="1181100" cy="1181100"/>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b="1" dirty="0">
                <a:solidFill>
                  <a:schemeClr val="accent1"/>
                </a:solidFill>
              </a:rPr>
              <a:t>问题分析</a:t>
            </a:r>
          </a:p>
        </p:txBody>
      </p:sp>
      <p:sp>
        <p:nvSpPr>
          <p:cNvPr id="11" name="MH_SubTitle_2"/>
          <p:cNvSpPr/>
          <p:nvPr>
            <p:custDataLst>
              <p:tags r:id="rId8"/>
            </p:custDataLst>
          </p:nvPr>
        </p:nvSpPr>
        <p:spPr>
          <a:xfrm>
            <a:off x="5156649" y="2249277"/>
            <a:ext cx="1181100" cy="1181100"/>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b="1" dirty="0">
                <a:solidFill>
                  <a:schemeClr val="accent1"/>
                </a:solidFill>
              </a:rPr>
              <a:t>设计算法</a:t>
            </a:r>
          </a:p>
        </p:txBody>
      </p:sp>
      <p:sp>
        <p:nvSpPr>
          <p:cNvPr id="12" name="MH_SubTitle_3"/>
          <p:cNvSpPr/>
          <p:nvPr>
            <p:custDataLst>
              <p:tags r:id="rId9"/>
            </p:custDataLst>
          </p:nvPr>
        </p:nvSpPr>
        <p:spPr>
          <a:xfrm>
            <a:off x="9482586" y="3376402"/>
            <a:ext cx="1181100" cy="1181100"/>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b="1" dirty="0">
                <a:solidFill>
                  <a:schemeClr val="accent1"/>
                </a:solidFill>
              </a:rPr>
              <a:t>编写程序</a:t>
            </a:r>
          </a:p>
        </p:txBody>
      </p:sp>
      <p:sp>
        <p:nvSpPr>
          <p:cNvPr id="13" name="MH_Other_7"/>
          <p:cNvSpPr/>
          <p:nvPr>
            <p:custDataLst>
              <p:tags r:id="rId10"/>
            </p:custDataLst>
          </p:nvPr>
        </p:nvSpPr>
        <p:spPr>
          <a:xfrm>
            <a:off x="2524575" y="2054016"/>
            <a:ext cx="7143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14" name="MH_Other_8"/>
          <p:cNvSpPr/>
          <p:nvPr>
            <p:custDataLst>
              <p:tags r:id="rId11"/>
            </p:custDataLst>
          </p:nvPr>
        </p:nvSpPr>
        <p:spPr>
          <a:xfrm>
            <a:off x="4820100" y="2796966"/>
            <a:ext cx="7143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15" name="MH_Other_9"/>
          <p:cNvSpPr/>
          <p:nvPr>
            <p:custDataLst>
              <p:tags r:id="rId12"/>
            </p:custDataLst>
          </p:nvPr>
        </p:nvSpPr>
        <p:spPr>
          <a:xfrm>
            <a:off x="4972500" y="2796966"/>
            <a:ext cx="71437"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16" name="MH_Other_10"/>
          <p:cNvSpPr/>
          <p:nvPr>
            <p:custDataLst>
              <p:tags r:id="rId13"/>
            </p:custDataLst>
          </p:nvPr>
        </p:nvSpPr>
        <p:spPr>
          <a:xfrm>
            <a:off x="8950775" y="3930441"/>
            <a:ext cx="73025"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17" name="MH_Other_11"/>
          <p:cNvSpPr/>
          <p:nvPr>
            <p:custDataLst>
              <p:tags r:id="rId14"/>
            </p:custDataLst>
          </p:nvPr>
        </p:nvSpPr>
        <p:spPr>
          <a:xfrm>
            <a:off x="9103175" y="3930441"/>
            <a:ext cx="73025"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18" name="MH_Other_12"/>
          <p:cNvSpPr/>
          <p:nvPr>
            <p:custDataLst>
              <p:tags r:id="rId15"/>
            </p:custDataLst>
          </p:nvPr>
        </p:nvSpPr>
        <p:spPr>
          <a:xfrm>
            <a:off x="9255575" y="3930441"/>
            <a:ext cx="73025"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19" name="MH_SubTitle_4"/>
          <p:cNvSpPr/>
          <p:nvPr>
            <p:custDataLst>
              <p:tags r:id="rId16"/>
            </p:custDataLst>
          </p:nvPr>
        </p:nvSpPr>
        <p:spPr>
          <a:xfrm>
            <a:off x="6556826" y="5048040"/>
            <a:ext cx="1420812" cy="1181100"/>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b="1" dirty="0">
                <a:solidFill>
                  <a:schemeClr val="accent1"/>
                </a:solidFill>
              </a:rPr>
              <a:t>对源程序进行编辑、编译和连接</a:t>
            </a:r>
          </a:p>
        </p:txBody>
      </p:sp>
      <p:sp>
        <p:nvSpPr>
          <p:cNvPr id="20" name="MH_Other_13"/>
          <p:cNvSpPr/>
          <p:nvPr>
            <p:custDataLst>
              <p:tags r:id="rId17"/>
            </p:custDataLst>
          </p:nvPr>
        </p:nvSpPr>
        <p:spPr>
          <a:xfrm>
            <a:off x="8060186" y="5602077"/>
            <a:ext cx="71438"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21" name="MH_Other_14"/>
          <p:cNvSpPr/>
          <p:nvPr>
            <p:custDataLst>
              <p:tags r:id="rId18"/>
            </p:custDataLst>
          </p:nvPr>
        </p:nvSpPr>
        <p:spPr>
          <a:xfrm>
            <a:off x="8212586" y="5602077"/>
            <a:ext cx="71438"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22" name="MH_Other_15"/>
          <p:cNvSpPr/>
          <p:nvPr>
            <p:custDataLst>
              <p:tags r:id="rId19"/>
            </p:custDataLst>
          </p:nvPr>
        </p:nvSpPr>
        <p:spPr>
          <a:xfrm>
            <a:off x="8364986" y="5602077"/>
            <a:ext cx="71438"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23" name="MH_Other_16"/>
          <p:cNvSpPr/>
          <p:nvPr>
            <p:custDataLst>
              <p:tags r:id="rId20"/>
            </p:custDataLst>
          </p:nvPr>
        </p:nvSpPr>
        <p:spPr>
          <a:xfrm>
            <a:off x="8517386" y="5602077"/>
            <a:ext cx="71438"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24" name="MH_SubTitle_5"/>
          <p:cNvSpPr/>
          <p:nvPr>
            <p:custDataLst>
              <p:tags r:id="rId21"/>
            </p:custDataLst>
          </p:nvPr>
        </p:nvSpPr>
        <p:spPr>
          <a:xfrm>
            <a:off x="4286699" y="4027277"/>
            <a:ext cx="1181100" cy="1181100"/>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b="1" dirty="0">
                <a:solidFill>
                  <a:schemeClr val="accent1"/>
                </a:solidFill>
              </a:rPr>
              <a:t>运行程序</a:t>
            </a:r>
            <a:endParaRPr lang="en-US" altLang="zh-CN" b="1" dirty="0">
              <a:solidFill>
                <a:schemeClr val="accent1"/>
              </a:solidFill>
            </a:endParaRPr>
          </a:p>
          <a:p>
            <a:pPr algn="ctr">
              <a:defRPr/>
            </a:pPr>
            <a:r>
              <a:rPr lang="zh-CN" altLang="en-US" b="1" dirty="0">
                <a:solidFill>
                  <a:schemeClr val="accent1"/>
                </a:solidFill>
              </a:rPr>
              <a:t>分析结果</a:t>
            </a:r>
          </a:p>
        </p:txBody>
      </p:sp>
      <p:sp>
        <p:nvSpPr>
          <p:cNvPr id="25" name="MH_Other_17"/>
          <p:cNvSpPr/>
          <p:nvPr>
            <p:custDataLst>
              <p:tags r:id="rId22"/>
            </p:custDataLst>
          </p:nvPr>
        </p:nvSpPr>
        <p:spPr>
          <a:xfrm>
            <a:off x="5613850" y="4582902"/>
            <a:ext cx="7143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26" name="MH_Other_18"/>
          <p:cNvSpPr/>
          <p:nvPr>
            <p:custDataLst>
              <p:tags r:id="rId23"/>
            </p:custDataLst>
          </p:nvPr>
        </p:nvSpPr>
        <p:spPr>
          <a:xfrm>
            <a:off x="5766250" y="4582902"/>
            <a:ext cx="7143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27" name="MH_Other_19"/>
          <p:cNvSpPr/>
          <p:nvPr>
            <p:custDataLst>
              <p:tags r:id="rId24"/>
            </p:custDataLst>
          </p:nvPr>
        </p:nvSpPr>
        <p:spPr>
          <a:xfrm>
            <a:off x="5918650" y="4582902"/>
            <a:ext cx="7143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28" name="MH_Other_20"/>
          <p:cNvSpPr/>
          <p:nvPr>
            <p:custDataLst>
              <p:tags r:id="rId25"/>
            </p:custDataLst>
          </p:nvPr>
        </p:nvSpPr>
        <p:spPr>
          <a:xfrm>
            <a:off x="6071050" y="4582902"/>
            <a:ext cx="7143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29" name="MH_Other_21"/>
          <p:cNvSpPr/>
          <p:nvPr>
            <p:custDataLst>
              <p:tags r:id="rId26"/>
            </p:custDataLst>
          </p:nvPr>
        </p:nvSpPr>
        <p:spPr>
          <a:xfrm>
            <a:off x="6223450" y="4582902"/>
            <a:ext cx="71437" cy="71438"/>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30" name="MH_Other_22"/>
          <p:cNvSpPr/>
          <p:nvPr>
            <p:custDataLst>
              <p:tags r:id="rId27"/>
            </p:custDataLst>
          </p:nvPr>
        </p:nvSpPr>
        <p:spPr>
          <a:xfrm rot="16200000" flipH="1" flipV="1">
            <a:off x="1487143" y="4432884"/>
            <a:ext cx="2036762" cy="1514475"/>
          </a:xfrm>
          <a:custGeom>
            <a:avLst/>
            <a:gdLst>
              <a:gd name="connsiteX0" fmla="*/ 2036881 w 2036881"/>
              <a:gd name="connsiteY0" fmla="*/ 0 h 1514475"/>
              <a:gd name="connsiteX1" fmla="*/ 662583 w 2036881"/>
              <a:gd name="connsiteY1" fmla="*/ 0 h 1514475"/>
              <a:gd name="connsiteX2" fmla="*/ 0 w 2036881"/>
              <a:gd name="connsiteY2" fmla="*/ 662583 h 1514475"/>
              <a:gd name="connsiteX3" fmla="*/ 0 w 2036881"/>
              <a:gd name="connsiteY3" fmla="*/ 1514475 h 1514475"/>
              <a:gd name="connsiteX4" fmla="*/ 378619 w 2036881"/>
              <a:gd name="connsiteY4" fmla="*/ 1514475 h 1514475"/>
              <a:gd name="connsiteX5" fmla="*/ 378619 w 2036881"/>
              <a:gd name="connsiteY5" fmla="*/ 662583 h 1514475"/>
              <a:gd name="connsiteX6" fmla="*/ 662583 w 2036881"/>
              <a:gd name="connsiteY6" fmla="*/ 378619 h 1514475"/>
              <a:gd name="connsiteX7" fmla="*/ 2036881 w 2036881"/>
              <a:gd name="connsiteY7" fmla="*/ 378619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881" h="1514475">
                <a:moveTo>
                  <a:pt x="2036881" y="0"/>
                </a:moveTo>
                <a:lnTo>
                  <a:pt x="662583" y="0"/>
                </a:lnTo>
                <a:cubicBezTo>
                  <a:pt x="296649" y="0"/>
                  <a:pt x="0" y="296649"/>
                  <a:pt x="0" y="662583"/>
                </a:cubicBezTo>
                <a:lnTo>
                  <a:pt x="0" y="1514475"/>
                </a:lnTo>
                <a:lnTo>
                  <a:pt x="378619" y="1514475"/>
                </a:lnTo>
                <a:lnTo>
                  <a:pt x="378619" y="662583"/>
                </a:lnTo>
                <a:cubicBezTo>
                  <a:pt x="378619" y="505754"/>
                  <a:pt x="505754" y="378619"/>
                  <a:pt x="662583" y="378619"/>
                </a:cubicBezTo>
                <a:lnTo>
                  <a:pt x="2036881" y="37861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1" name="MH_SubTitle_6"/>
          <p:cNvSpPr/>
          <p:nvPr>
            <p:custDataLst>
              <p:tags r:id="rId28"/>
            </p:custDataLst>
          </p:nvPr>
        </p:nvSpPr>
        <p:spPr>
          <a:xfrm>
            <a:off x="2484886" y="5436977"/>
            <a:ext cx="1181100" cy="1181100"/>
          </a:xfrm>
          <a:prstGeom prst="roundRect">
            <a:avLst>
              <a:gd name="adj" fmla="val 29792"/>
            </a:avLst>
          </a:pr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b="1" dirty="0">
                <a:solidFill>
                  <a:schemeClr val="accent1"/>
                </a:solidFill>
              </a:rPr>
              <a:t>编写程序文档</a:t>
            </a:r>
          </a:p>
        </p:txBody>
      </p:sp>
      <p:sp>
        <p:nvSpPr>
          <p:cNvPr id="32" name="MH_Other_23"/>
          <p:cNvSpPr/>
          <p:nvPr>
            <p:custDataLst>
              <p:tags r:id="rId29"/>
            </p:custDataLst>
          </p:nvPr>
        </p:nvSpPr>
        <p:spPr>
          <a:xfrm>
            <a:off x="3732661" y="6000541"/>
            <a:ext cx="71438"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33" name="MH_Other_24"/>
          <p:cNvSpPr/>
          <p:nvPr>
            <p:custDataLst>
              <p:tags r:id="rId30"/>
            </p:custDataLst>
          </p:nvPr>
        </p:nvSpPr>
        <p:spPr>
          <a:xfrm>
            <a:off x="3885061" y="6000541"/>
            <a:ext cx="71438"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34" name="MH_Other_25"/>
          <p:cNvSpPr/>
          <p:nvPr>
            <p:custDataLst>
              <p:tags r:id="rId31"/>
            </p:custDataLst>
          </p:nvPr>
        </p:nvSpPr>
        <p:spPr>
          <a:xfrm>
            <a:off x="4037461" y="6000541"/>
            <a:ext cx="71438"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35" name="MH_Other_26"/>
          <p:cNvSpPr/>
          <p:nvPr>
            <p:custDataLst>
              <p:tags r:id="rId32"/>
            </p:custDataLst>
          </p:nvPr>
        </p:nvSpPr>
        <p:spPr>
          <a:xfrm>
            <a:off x="4189861" y="6000541"/>
            <a:ext cx="71438"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36" name="MH_Other_27"/>
          <p:cNvSpPr/>
          <p:nvPr>
            <p:custDataLst>
              <p:tags r:id="rId33"/>
            </p:custDataLst>
          </p:nvPr>
        </p:nvSpPr>
        <p:spPr>
          <a:xfrm>
            <a:off x="4342261" y="6000541"/>
            <a:ext cx="71438"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37" name="MH_Other_28"/>
          <p:cNvSpPr/>
          <p:nvPr>
            <p:custDataLst>
              <p:tags r:id="rId34"/>
            </p:custDataLst>
          </p:nvPr>
        </p:nvSpPr>
        <p:spPr>
          <a:xfrm>
            <a:off x="4494661" y="6000541"/>
            <a:ext cx="71438" cy="71437"/>
          </a:xfrm>
          <a:prstGeom prst="ellipse">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Tree>
    <p:extLst>
      <p:ext uri="{BB962C8B-B14F-4D97-AF65-F5344CB8AC3E}">
        <p14:creationId xmlns:p14="http://schemas.microsoft.com/office/powerpoint/2010/main" val="460171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0363E-5DBE-4F6A-9A9F-A6BB9069F7F6}"/>
              </a:ext>
            </a:extLst>
          </p:cNvPr>
          <p:cNvSpPr>
            <a:spLocks noGrp="1"/>
          </p:cNvSpPr>
          <p:nvPr>
            <p:ph type="title"/>
          </p:nvPr>
        </p:nvSpPr>
        <p:spPr/>
        <p:txBody>
          <a:bodyPr/>
          <a:lstStyle/>
          <a:p>
            <a:r>
              <a:rPr lang="zh-CN" altLang="en-US" dirty="0"/>
              <a:t>作业</a:t>
            </a:r>
          </a:p>
        </p:txBody>
      </p:sp>
      <p:sp>
        <p:nvSpPr>
          <p:cNvPr id="4" name="灯片编号占位符 3">
            <a:extLst>
              <a:ext uri="{FF2B5EF4-FFF2-40B4-BE49-F238E27FC236}">
                <a16:creationId xmlns:a16="http://schemas.microsoft.com/office/drawing/2014/main" id="{18E3BC43-9356-4AE1-BF4A-E60BEFA0D8EA}"/>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29" name="内容占位符 2">
            <a:extLst>
              <a:ext uri="{FF2B5EF4-FFF2-40B4-BE49-F238E27FC236}">
                <a16:creationId xmlns:a16="http://schemas.microsoft.com/office/drawing/2014/main" id="{13B521EF-7E1E-4D74-A493-52D1426D4AD9}"/>
              </a:ext>
            </a:extLst>
          </p:cNvPr>
          <p:cNvSpPr txBox="1">
            <a:spLocks/>
          </p:cNvSpPr>
          <p:nvPr/>
        </p:nvSpPr>
        <p:spPr>
          <a:xfrm>
            <a:off x="669924" y="1277605"/>
            <a:ext cx="7232374" cy="589584"/>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altLang="zh-CN" sz="2400">
                <a:solidFill>
                  <a:schemeClr val="accent1"/>
                </a:solidFill>
              </a:rPr>
              <a:t>【</a:t>
            </a:r>
            <a:r>
              <a:rPr lang="zh-CN" altLang="en-US" sz="2400">
                <a:solidFill>
                  <a:schemeClr val="accent1"/>
                </a:solidFill>
              </a:rPr>
              <a:t>例</a:t>
            </a:r>
            <a:r>
              <a:rPr lang="en-US" altLang="zh-CN" sz="2400">
                <a:solidFill>
                  <a:schemeClr val="accent1"/>
                </a:solidFill>
              </a:rPr>
              <a:t>1.1】</a:t>
            </a:r>
            <a:r>
              <a:rPr lang="zh-CN" altLang="en-US" sz="2400">
                <a:solidFill>
                  <a:schemeClr val="accent1"/>
                </a:solidFill>
              </a:rPr>
              <a:t>要求在屏幕上输出：</a:t>
            </a:r>
            <a:r>
              <a:rPr lang="en-US" altLang="zh-CN" sz="2400">
                <a:solidFill>
                  <a:schemeClr val="accent1"/>
                </a:solidFill>
              </a:rPr>
              <a:t>This is a C program.</a:t>
            </a:r>
            <a:endParaRPr lang="en-US" altLang="zh-CN" sz="2400" dirty="0">
              <a:solidFill>
                <a:schemeClr val="accent1"/>
              </a:solidFill>
            </a:endParaRPr>
          </a:p>
        </p:txBody>
      </p:sp>
      <p:sp>
        <p:nvSpPr>
          <p:cNvPr id="30" name="内容占位符 2">
            <a:extLst>
              <a:ext uri="{FF2B5EF4-FFF2-40B4-BE49-F238E27FC236}">
                <a16:creationId xmlns:a16="http://schemas.microsoft.com/office/drawing/2014/main" id="{A47178FF-D154-4B5F-B437-84C97910B14D}"/>
              </a:ext>
            </a:extLst>
          </p:cNvPr>
          <p:cNvSpPr txBox="1">
            <a:spLocks/>
          </p:cNvSpPr>
          <p:nvPr/>
        </p:nvSpPr>
        <p:spPr>
          <a:xfrm>
            <a:off x="669924" y="1821302"/>
            <a:ext cx="7232374" cy="589584"/>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altLang="zh-CN" sz="2400">
                <a:solidFill>
                  <a:schemeClr val="accent1"/>
                </a:solidFill>
              </a:rPr>
              <a:t>【</a:t>
            </a:r>
            <a:r>
              <a:rPr lang="zh-CN" altLang="en-US" sz="2400">
                <a:solidFill>
                  <a:schemeClr val="accent1"/>
                </a:solidFill>
              </a:rPr>
              <a:t>例</a:t>
            </a:r>
            <a:r>
              <a:rPr lang="en-US" altLang="zh-CN" sz="2400">
                <a:solidFill>
                  <a:schemeClr val="accent1"/>
                </a:solidFill>
              </a:rPr>
              <a:t>1.2】</a:t>
            </a:r>
            <a:r>
              <a:rPr lang="zh-CN" altLang="en-US" sz="2400">
                <a:solidFill>
                  <a:schemeClr val="accent1"/>
                </a:solidFill>
              </a:rPr>
              <a:t>求两个整数之和</a:t>
            </a:r>
            <a:endParaRPr lang="en-US" altLang="zh-CN" sz="2400" dirty="0">
              <a:solidFill>
                <a:schemeClr val="accent1"/>
              </a:solidFill>
            </a:endParaRPr>
          </a:p>
        </p:txBody>
      </p:sp>
      <p:sp>
        <p:nvSpPr>
          <p:cNvPr id="31" name="内容占位符 2">
            <a:extLst>
              <a:ext uri="{FF2B5EF4-FFF2-40B4-BE49-F238E27FC236}">
                <a16:creationId xmlns:a16="http://schemas.microsoft.com/office/drawing/2014/main" id="{AF8F7F3E-95D1-4EFD-BE66-D6D61BF8CAEC}"/>
              </a:ext>
            </a:extLst>
          </p:cNvPr>
          <p:cNvSpPr txBox="1">
            <a:spLocks/>
          </p:cNvSpPr>
          <p:nvPr/>
        </p:nvSpPr>
        <p:spPr>
          <a:xfrm>
            <a:off x="669924" y="2364999"/>
            <a:ext cx="4598504" cy="589584"/>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altLang="zh-CN" sz="2400">
                <a:solidFill>
                  <a:schemeClr val="accent1"/>
                </a:solidFill>
              </a:rPr>
              <a:t>【</a:t>
            </a:r>
            <a:r>
              <a:rPr lang="zh-CN" altLang="en-US" sz="2400">
                <a:solidFill>
                  <a:schemeClr val="accent1"/>
                </a:solidFill>
              </a:rPr>
              <a:t>例</a:t>
            </a:r>
            <a:r>
              <a:rPr lang="en-US" altLang="zh-CN" sz="2400">
                <a:solidFill>
                  <a:schemeClr val="accent1"/>
                </a:solidFill>
              </a:rPr>
              <a:t>1.3】</a:t>
            </a:r>
            <a:r>
              <a:rPr lang="zh-CN" altLang="en-US" sz="2400">
                <a:solidFill>
                  <a:schemeClr val="accent1"/>
                </a:solidFill>
              </a:rPr>
              <a:t>求两个整数中的较大者</a:t>
            </a:r>
            <a:endParaRPr lang="en-US" altLang="zh-CN" sz="2400" dirty="0">
              <a:solidFill>
                <a:schemeClr val="accent1"/>
              </a:solidFill>
            </a:endParaRPr>
          </a:p>
        </p:txBody>
      </p:sp>
      <p:sp>
        <p:nvSpPr>
          <p:cNvPr id="32" name="文本框 31">
            <a:extLst>
              <a:ext uri="{FF2B5EF4-FFF2-40B4-BE49-F238E27FC236}">
                <a16:creationId xmlns:a16="http://schemas.microsoft.com/office/drawing/2014/main" id="{9C384866-223A-45FC-85BB-9634C8892027}"/>
              </a:ext>
            </a:extLst>
          </p:cNvPr>
          <p:cNvSpPr txBox="1"/>
          <p:nvPr/>
        </p:nvSpPr>
        <p:spPr>
          <a:xfrm>
            <a:off x="810087" y="3703593"/>
            <a:ext cx="6094520" cy="375359"/>
          </a:xfrm>
          <a:prstGeom prst="rect">
            <a:avLst/>
          </a:prstGeom>
          <a:noFill/>
        </p:spPr>
        <p:txBody>
          <a:bodyPr wrap="square">
            <a:spAutoFit/>
          </a:bodyPr>
          <a:lstStyle/>
          <a:p>
            <a:pPr>
              <a:lnSpc>
                <a:spcPct val="110000"/>
              </a:lnSpc>
            </a:pPr>
            <a:r>
              <a:rPr lang="zh-CN" altLang="en-US" sz="1800" dirty="0"/>
              <a:t>上机调试通过</a:t>
            </a:r>
            <a:endParaRPr lang="en-US" altLang="zh-CN" sz="1800" dirty="0"/>
          </a:p>
        </p:txBody>
      </p:sp>
      <p:sp>
        <p:nvSpPr>
          <p:cNvPr id="3" name="内容占位符 2">
            <a:extLst>
              <a:ext uri="{FF2B5EF4-FFF2-40B4-BE49-F238E27FC236}">
                <a16:creationId xmlns:a16="http://schemas.microsoft.com/office/drawing/2014/main" id="{852C1C76-28BE-480F-A4FE-7B4BA46DBA52}"/>
              </a:ext>
            </a:extLst>
          </p:cNvPr>
          <p:cNvSpPr txBox="1">
            <a:spLocks/>
          </p:cNvSpPr>
          <p:nvPr/>
        </p:nvSpPr>
        <p:spPr>
          <a:xfrm>
            <a:off x="810087" y="2950127"/>
            <a:ext cx="4598504" cy="589584"/>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zh-CN" altLang="en-US" sz="2400" dirty="0">
                <a:solidFill>
                  <a:schemeClr val="accent1"/>
                </a:solidFill>
              </a:rPr>
              <a:t>第一章课后习题</a:t>
            </a:r>
            <a:r>
              <a:rPr lang="en-US" altLang="zh-CN" sz="2400" dirty="0">
                <a:solidFill>
                  <a:schemeClr val="accent1"/>
                </a:solidFill>
              </a:rPr>
              <a:t>4-7  P14</a:t>
            </a:r>
          </a:p>
        </p:txBody>
      </p:sp>
    </p:spTree>
    <p:custDataLst>
      <p:tags r:id="rId1"/>
    </p:custDataLst>
    <p:extLst>
      <p:ext uri="{BB962C8B-B14F-4D97-AF65-F5344CB8AC3E}">
        <p14:creationId xmlns:p14="http://schemas.microsoft.com/office/powerpoint/2010/main" val="1003895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灯片编号占位符 3">
            <a:extLst>
              <a:ext uri="{FF2B5EF4-FFF2-40B4-BE49-F238E27FC236}">
                <a16:creationId xmlns:a16="http://schemas.microsoft.com/office/drawing/2014/main" id="{6D385EA6-C849-4F89-9658-DF76383BB96A}"/>
              </a:ext>
            </a:extLst>
          </p:cNvPr>
          <p:cNvSpPr txBox="1">
            <a:spLocks/>
          </p:cNvSpPr>
          <p:nvPr/>
        </p:nvSpPr>
        <p:spPr>
          <a:xfrm>
            <a:off x="2964588" y="7041054"/>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36</a:t>
            </a:fld>
            <a:endParaRPr lang="zh-CN" altLang="en-US" dirty="0"/>
          </a:p>
        </p:txBody>
      </p:sp>
      <p:sp>
        <p:nvSpPr>
          <p:cNvPr id="3" name="Rectangle 1">
            <a:extLst>
              <a:ext uri="{FF2B5EF4-FFF2-40B4-BE49-F238E27FC236}">
                <a16:creationId xmlns:a16="http://schemas.microsoft.com/office/drawing/2014/main" id="{4B4778A1-8F17-47E7-A240-92E6B58A988C}"/>
              </a:ext>
            </a:extLst>
          </p:cNvPr>
          <p:cNvSpPr>
            <a:spLocks noChangeArrowheads="1"/>
          </p:cNvSpPr>
          <p:nvPr/>
        </p:nvSpPr>
        <p:spPr bwMode="auto">
          <a:xfrm>
            <a:off x="5057774" y="35657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3800" b="0" i="0" u="none" strike="noStrike" cap="none" normalizeH="0" baseline="0">
                <a:ln>
                  <a:noFill/>
                </a:ln>
                <a:solidFill>
                  <a:schemeClr val="tx1"/>
                </a:solidFill>
                <a:effectLst/>
                <a:latin typeface="Arial" panose="020B0604020202020204" pitchFamily="34" charset="0"/>
              </a:rPr>
              <a:t>     </a:t>
            </a:r>
            <a:r>
              <a:rPr kumimoji="0" lang="zh-CN" altLang="zh-CN" sz="1200" b="0" i="0" u="none" strike="noStrike" cap="none" normalizeH="0" baseline="0">
                <a:ln>
                  <a:noFill/>
                </a:ln>
                <a:solidFill>
                  <a:srgbClr val="333333"/>
                </a:solidFill>
                <a:effectLst/>
                <a:latin typeface="Arial" panose="020B0604020202020204" pitchFamily="34" charset="0"/>
                <a:ea typeface="mp-quote"/>
              </a:rPr>
              <a:t>​</a:t>
            </a: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194" name="Picture 2">
            <a:extLst>
              <a:ext uri="{FF2B5EF4-FFF2-40B4-BE49-F238E27FC236}">
                <a16:creationId xmlns:a16="http://schemas.microsoft.com/office/drawing/2014/main" id="{D5C565EE-8CA9-4AAA-BE8D-723EC306D2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96" t="16292" r="30402" b="12528"/>
          <a:stretch/>
        </p:blipFill>
        <p:spPr bwMode="auto">
          <a:xfrm>
            <a:off x="1176978" y="0"/>
            <a:ext cx="2059619" cy="1979720"/>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78359996-10F9-4299-81DA-EC3CF0A2266E}"/>
              </a:ext>
            </a:extLst>
          </p:cNvPr>
          <p:cNvPicPr>
            <a:picLocks noChangeAspect="1"/>
          </p:cNvPicPr>
          <p:nvPr/>
        </p:nvPicPr>
        <p:blipFill>
          <a:blip r:embed="rId4"/>
          <a:stretch>
            <a:fillRect/>
          </a:stretch>
        </p:blipFill>
        <p:spPr>
          <a:xfrm>
            <a:off x="3887088" y="518415"/>
            <a:ext cx="3025402" cy="1226926"/>
          </a:xfrm>
          <a:prstGeom prst="rect">
            <a:avLst/>
          </a:prstGeom>
        </p:spPr>
      </p:pic>
      <p:pic>
        <p:nvPicPr>
          <p:cNvPr id="8196" name="Picture 4">
            <a:extLst>
              <a:ext uri="{FF2B5EF4-FFF2-40B4-BE49-F238E27FC236}">
                <a16:creationId xmlns:a16="http://schemas.microsoft.com/office/drawing/2014/main" id="{EC313437-B9D1-4024-BD1C-971AA93522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894" y="2534550"/>
            <a:ext cx="1555786" cy="1555786"/>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a:extLst>
              <a:ext uri="{FF2B5EF4-FFF2-40B4-BE49-F238E27FC236}">
                <a16:creationId xmlns:a16="http://schemas.microsoft.com/office/drawing/2014/main" id="{B529F4E8-F383-4EBB-91CC-3F4FAE96C5DD}"/>
              </a:ext>
            </a:extLst>
          </p:cNvPr>
          <p:cNvSpPr txBox="1"/>
          <p:nvPr/>
        </p:nvSpPr>
        <p:spPr>
          <a:xfrm>
            <a:off x="3887088" y="3032533"/>
            <a:ext cx="3974775" cy="369332"/>
          </a:xfrm>
          <a:prstGeom prst="rect">
            <a:avLst/>
          </a:prstGeom>
          <a:noFill/>
        </p:spPr>
        <p:txBody>
          <a:bodyPr wrap="square">
            <a:spAutoFit/>
          </a:bodyPr>
          <a:lstStyle/>
          <a:p>
            <a:r>
              <a:rPr lang="zh-CN" altLang="en-US" sz="1800" b="1" dirty="0">
                <a:solidFill>
                  <a:schemeClr val="bg1">
                    <a:lumMod val="50000"/>
                  </a:schemeClr>
                </a:solidFill>
              </a:rPr>
              <a:t>课程</a:t>
            </a:r>
            <a:r>
              <a:rPr lang="en-US" altLang="zh-CN" sz="1800" b="1" dirty="0">
                <a:solidFill>
                  <a:schemeClr val="bg1">
                    <a:lumMod val="50000"/>
                  </a:schemeClr>
                </a:solidFill>
              </a:rPr>
              <a:t>-2020</a:t>
            </a:r>
            <a:r>
              <a:rPr lang="zh-CN" altLang="en-US" sz="1800" b="1" dirty="0">
                <a:solidFill>
                  <a:schemeClr val="bg1">
                    <a:lumMod val="50000"/>
                  </a:schemeClr>
                </a:solidFill>
              </a:rPr>
              <a:t>级数据班计算机</a:t>
            </a:r>
            <a:r>
              <a:rPr lang="en-US" altLang="zh-CN" sz="1800" b="1" dirty="0">
                <a:solidFill>
                  <a:schemeClr val="bg1">
                    <a:lumMod val="50000"/>
                  </a:schemeClr>
                </a:solidFill>
              </a:rPr>
              <a:t>&amp;</a:t>
            </a:r>
            <a:r>
              <a:rPr lang="zh-CN" altLang="en-US" sz="1800" b="1" dirty="0">
                <a:solidFill>
                  <a:schemeClr val="bg1">
                    <a:lumMod val="50000"/>
                  </a:schemeClr>
                </a:solidFill>
              </a:rPr>
              <a:t>程序设计</a:t>
            </a:r>
            <a:endParaRPr lang="zh-CN" altLang="en-US" dirty="0"/>
          </a:p>
        </p:txBody>
      </p:sp>
      <p:pic>
        <p:nvPicPr>
          <p:cNvPr id="8198" name="Picture 6">
            <a:extLst>
              <a:ext uri="{FF2B5EF4-FFF2-40B4-BE49-F238E27FC236}">
                <a16:creationId xmlns:a16="http://schemas.microsoft.com/office/drawing/2014/main" id="{0B6E7B61-1E37-46EC-9A3A-D9C0A590DB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647" t="-719" r="32948" b="2547"/>
          <a:stretch/>
        </p:blipFill>
        <p:spPr bwMode="auto">
          <a:xfrm>
            <a:off x="1274200" y="4554245"/>
            <a:ext cx="1690388" cy="1786453"/>
          </a:xfrm>
          <a:prstGeom prst="rect">
            <a:avLst/>
          </a:prstGeom>
          <a:noFill/>
          <a:extLst>
            <a:ext uri="{909E8E84-426E-40DD-AFC4-6F175D3DCCD1}">
              <a14:hiddenFill xmlns:a14="http://schemas.microsoft.com/office/drawing/2010/main">
                <a:solidFill>
                  <a:srgbClr val="FFFFFF"/>
                </a:solidFill>
              </a14:hiddenFill>
            </a:ext>
          </a:extLst>
        </p:spPr>
      </p:pic>
      <p:sp>
        <p:nvSpPr>
          <p:cNvPr id="7171" name="文本框 7170">
            <a:extLst>
              <a:ext uri="{FF2B5EF4-FFF2-40B4-BE49-F238E27FC236}">
                <a16:creationId xmlns:a16="http://schemas.microsoft.com/office/drawing/2014/main" id="{C518B275-A942-4AB8-AF6F-636769B9CA57}"/>
              </a:ext>
            </a:extLst>
          </p:cNvPr>
          <p:cNvSpPr txBox="1"/>
          <p:nvPr/>
        </p:nvSpPr>
        <p:spPr>
          <a:xfrm>
            <a:off x="3887088" y="4554245"/>
            <a:ext cx="3974775" cy="369332"/>
          </a:xfrm>
          <a:prstGeom prst="rect">
            <a:avLst/>
          </a:prstGeom>
          <a:noFill/>
        </p:spPr>
        <p:txBody>
          <a:bodyPr wrap="square">
            <a:spAutoFit/>
          </a:bodyPr>
          <a:lstStyle/>
          <a:p>
            <a:r>
              <a:rPr lang="zh-CN" altLang="en-US" b="1" dirty="0">
                <a:solidFill>
                  <a:schemeClr val="bg1">
                    <a:lumMod val="50000"/>
                  </a:schemeClr>
                </a:solidFill>
              </a:rPr>
              <a:t>课程资料、作业提交</a:t>
            </a:r>
            <a:endParaRPr lang="zh-CN" altLang="en-US" dirty="0"/>
          </a:p>
        </p:txBody>
      </p:sp>
      <p:pic>
        <p:nvPicPr>
          <p:cNvPr id="7175" name="图片 7174">
            <a:extLst>
              <a:ext uri="{FF2B5EF4-FFF2-40B4-BE49-F238E27FC236}">
                <a16:creationId xmlns:a16="http://schemas.microsoft.com/office/drawing/2014/main" id="{E869D40B-E57F-4179-B44B-CFB0B4644B68}"/>
              </a:ext>
            </a:extLst>
          </p:cNvPr>
          <p:cNvPicPr>
            <a:picLocks noChangeAspect="1"/>
          </p:cNvPicPr>
          <p:nvPr/>
        </p:nvPicPr>
        <p:blipFill>
          <a:blip r:embed="rId7"/>
          <a:stretch>
            <a:fillRect/>
          </a:stretch>
        </p:blipFill>
        <p:spPr>
          <a:xfrm>
            <a:off x="6353608" y="4407251"/>
            <a:ext cx="3231160" cy="2080440"/>
          </a:xfrm>
          <a:prstGeom prst="rect">
            <a:avLst/>
          </a:prstGeom>
        </p:spPr>
      </p:pic>
    </p:spTree>
    <p:custDataLst>
      <p:tags r:id="rId1"/>
    </p:custDataLst>
    <p:extLst>
      <p:ext uri="{BB962C8B-B14F-4D97-AF65-F5344CB8AC3E}">
        <p14:creationId xmlns:p14="http://schemas.microsoft.com/office/powerpoint/2010/main" val="931506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4A6F28-641A-4982-B9C9-72B4314BD1FE}"/>
              </a:ext>
            </a:extLst>
          </p:cNvPr>
          <p:cNvPicPr>
            <a:picLocks noChangeAspect="1"/>
          </p:cNvPicPr>
          <p:nvPr/>
        </p:nvPicPr>
        <p:blipFill>
          <a:blip r:embed="rId2"/>
          <a:stretch>
            <a:fillRect/>
          </a:stretch>
        </p:blipFill>
        <p:spPr>
          <a:xfrm>
            <a:off x="939484" y="213081"/>
            <a:ext cx="8413209" cy="6431837"/>
          </a:xfrm>
          <a:prstGeom prst="rect">
            <a:avLst/>
          </a:prstGeom>
        </p:spPr>
      </p:pic>
    </p:spTree>
    <p:extLst>
      <p:ext uri="{BB962C8B-B14F-4D97-AF65-F5344CB8AC3E}">
        <p14:creationId xmlns:p14="http://schemas.microsoft.com/office/powerpoint/2010/main" val="2997408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BAB4751-6FA1-4626-A66D-977366F10D08}"/>
              </a:ext>
            </a:extLst>
          </p:cNvPr>
          <p:cNvSpPr>
            <a:spLocks noGrp="1"/>
          </p:cNvSpPr>
          <p:nvPr>
            <p:ph type="title"/>
          </p:nvPr>
        </p:nvSpPr>
        <p:spPr/>
        <p:txBody>
          <a:bodyPr/>
          <a:lstStyle/>
          <a:p>
            <a:r>
              <a:rPr lang="en-US" altLang="zh-CN" dirty="0" err="1"/>
              <a:t>Mentimeter</a:t>
            </a:r>
            <a:r>
              <a:rPr lang="en-US" altLang="zh-CN" dirty="0"/>
              <a:t> </a:t>
            </a:r>
            <a:r>
              <a:rPr lang="zh-CN" altLang="en-US" dirty="0"/>
              <a:t>词云</a:t>
            </a:r>
          </a:p>
        </p:txBody>
      </p:sp>
    </p:spTree>
    <p:extLst>
      <p:ext uri="{BB962C8B-B14F-4D97-AF65-F5344CB8AC3E}">
        <p14:creationId xmlns:p14="http://schemas.microsoft.com/office/powerpoint/2010/main" val="4291488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64521-8DA8-4632-99BF-28AAD3276AF5}"/>
              </a:ext>
            </a:extLst>
          </p:cNvPr>
          <p:cNvSpPr>
            <a:spLocks noGrp="1"/>
          </p:cNvSpPr>
          <p:nvPr>
            <p:ph type="title"/>
          </p:nvPr>
        </p:nvSpPr>
        <p:spPr/>
        <p:txBody>
          <a:bodyPr/>
          <a:lstStyle/>
          <a:p>
            <a:r>
              <a:rPr lang="zh-CN" altLang="en-US" dirty="0"/>
              <a:t>关于编程，他们怎么说</a:t>
            </a:r>
          </a:p>
        </p:txBody>
      </p:sp>
      <p:sp>
        <p:nvSpPr>
          <p:cNvPr id="3" name="灯片编号占位符 2">
            <a:extLst>
              <a:ext uri="{FF2B5EF4-FFF2-40B4-BE49-F238E27FC236}">
                <a16:creationId xmlns:a16="http://schemas.microsoft.com/office/drawing/2014/main" id="{C3CA4981-DDAA-4B64-915E-B149F40C1018}"/>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pic>
        <p:nvPicPr>
          <p:cNvPr id="7" name="关于编程—看看他们怎么说">
            <a:hlinkClick r:id="" action="ppaction://media"/>
            <a:extLst>
              <a:ext uri="{FF2B5EF4-FFF2-40B4-BE49-F238E27FC236}">
                <a16:creationId xmlns:a16="http://schemas.microsoft.com/office/drawing/2014/main" id="{9B8A35E6-2E92-4BE6-974F-448AFDCD69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2670" y="1231777"/>
            <a:ext cx="9925944" cy="5464170"/>
          </a:xfrm>
          <a:prstGeom prst="rect">
            <a:avLst/>
          </a:prstGeom>
        </p:spPr>
      </p:pic>
    </p:spTree>
    <p:extLst>
      <p:ext uri="{BB962C8B-B14F-4D97-AF65-F5344CB8AC3E}">
        <p14:creationId xmlns:p14="http://schemas.microsoft.com/office/powerpoint/2010/main" val="164183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6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0A3B6E5-3BC3-4A69-A6C6-FDF455A9CE7D}"/>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4" name="标题 3">
            <a:extLst>
              <a:ext uri="{FF2B5EF4-FFF2-40B4-BE49-F238E27FC236}">
                <a16:creationId xmlns:a16="http://schemas.microsoft.com/office/drawing/2014/main" id="{DF5E1F85-3593-4293-A11A-DFE296131985}"/>
              </a:ext>
            </a:extLst>
          </p:cNvPr>
          <p:cNvSpPr>
            <a:spLocks noGrp="1"/>
          </p:cNvSpPr>
          <p:nvPr>
            <p:ph type="title"/>
          </p:nvPr>
        </p:nvSpPr>
        <p:spPr>
          <a:xfrm>
            <a:off x="692458" y="411156"/>
            <a:ext cx="10828029" cy="617544"/>
          </a:xfrm>
        </p:spPr>
        <p:txBody>
          <a:bodyPr/>
          <a:lstStyle/>
          <a:p>
            <a:r>
              <a:rPr lang="en-US" altLang="zh-CN" dirty="0"/>
              <a:t>WHY C</a:t>
            </a:r>
            <a:endParaRPr lang="zh-CN" altLang="en-US" dirty="0"/>
          </a:p>
        </p:txBody>
      </p:sp>
      <p:pic>
        <p:nvPicPr>
          <p:cNvPr id="6" name="图片 5">
            <a:extLst>
              <a:ext uri="{FF2B5EF4-FFF2-40B4-BE49-F238E27FC236}">
                <a16:creationId xmlns:a16="http://schemas.microsoft.com/office/drawing/2014/main" id="{6FDF2D2B-01DC-455A-A183-248B8BFD3230}"/>
              </a:ext>
            </a:extLst>
          </p:cNvPr>
          <p:cNvPicPr>
            <a:picLocks noChangeAspect="1"/>
          </p:cNvPicPr>
          <p:nvPr/>
        </p:nvPicPr>
        <p:blipFill>
          <a:blip r:embed="rId2"/>
          <a:stretch>
            <a:fillRect/>
          </a:stretch>
        </p:blipFill>
        <p:spPr>
          <a:xfrm>
            <a:off x="3581403" y="244052"/>
            <a:ext cx="6421228" cy="6516293"/>
          </a:xfrm>
          <a:prstGeom prst="rect">
            <a:avLst/>
          </a:prstGeom>
        </p:spPr>
      </p:pic>
      <p:sp>
        <p:nvSpPr>
          <p:cNvPr id="8" name="文本框 7">
            <a:extLst>
              <a:ext uri="{FF2B5EF4-FFF2-40B4-BE49-F238E27FC236}">
                <a16:creationId xmlns:a16="http://schemas.microsoft.com/office/drawing/2014/main" id="{33E14E4B-B39D-4BBD-8DB0-72E28A100C50}"/>
              </a:ext>
            </a:extLst>
          </p:cNvPr>
          <p:cNvSpPr txBox="1"/>
          <p:nvPr/>
        </p:nvSpPr>
        <p:spPr>
          <a:xfrm>
            <a:off x="503071" y="1095425"/>
            <a:ext cx="3078332" cy="5355312"/>
          </a:xfrm>
          <a:prstGeom prst="rect">
            <a:avLst/>
          </a:prstGeom>
          <a:noFill/>
        </p:spPr>
        <p:txBody>
          <a:bodyPr wrap="square">
            <a:spAutoFit/>
          </a:bodyPr>
          <a:lstStyle/>
          <a:p>
            <a:r>
              <a:rPr lang="en-US" altLang="zh-CN" dirty="0"/>
              <a:t>2020</a:t>
            </a:r>
            <a:r>
              <a:rPr lang="zh-CN" altLang="en-US" dirty="0"/>
              <a:t>年</a:t>
            </a:r>
            <a:r>
              <a:rPr lang="en-US" altLang="zh-CN" dirty="0"/>
              <a:t>5</a:t>
            </a:r>
            <a:r>
              <a:rPr lang="zh-CN" altLang="en-US" dirty="0"/>
              <a:t>月</a:t>
            </a:r>
            <a:r>
              <a:rPr lang="en-US" altLang="zh-CN" dirty="0"/>
              <a:t>C</a:t>
            </a:r>
            <a:r>
              <a:rPr lang="zh-CN" altLang="en-US" dirty="0"/>
              <a:t>重返第一</a:t>
            </a:r>
            <a:endParaRPr lang="en-US" altLang="zh-CN" dirty="0"/>
          </a:p>
          <a:p>
            <a:r>
              <a:rPr lang="zh-CN" altLang="en-US" dirty="0"/>
              <a:t>上一次是五年前， </a:t>
            </a:r>
            <a:r>
              <a:rPr lang="en-US" altLang="zh-CN" dirty="0"/>
              <a:t>2015 </a:t>
            </a:r>
            <a:r>
              <a:rPr lang="zh-CN" altLang="en-US" dirty="0"/>
              <a:t>年</a:t>
            </a:r>
            <a:endParaRPr lang="en-US" altLang="zh-CN" dirty="0"/>
          </a:p>
          <a:p>
            <a:endParaRPr lang="en-US" altLang="zh-CN" dirty="0"/>
          </a:p>
          <a:p>
            <a:r>
              <a:rPr lang="en-US" altLang="zh-CN" dirty="0"/>
              <a:t>TIOBE </a:t>
            </a:r>
            <a:r>
              <a:rPr lang="zh-CN" altLang="en-US" dirty="0"/>
              <a:t>首席执行官 </a:t>
            </a:r>
            <a:r>
              <a:rPr lang="en-US" altLang="zh-CN" dirty="0"/>
              <a:t>Paul Jansen </a:t>
            </a:r>
            <a:r>
              <a:rPr lang="zh-CN" altLang="en-US" dirty="0"/>
              <a:t>猜想这样说道：是受新冠病毒的影响，“这听起来可能有点愚蠢，但是某些编程语言确实可以从这种情况下得到好处。</a:t>
            </a:r>
          </a:p>
          <a:p>
            <a:endParaRPr lang="zh-CN" altLang="en-US" dirty="0"/>
          </a:p>
          <a:p>
            <a:r>
              <a:rPr lang="zh-CN" altLang="en-US" dirty="0"/>
              <a:t>就像数据科学领域的 </a:t>
            </a:r>
            <a:r>
              <a:rPr lang="en-US" altLang="zh-CN" dirty="0"/>
              <a:t>Python </a:t>
            </a:r>
            <a:r>
              <a:rPr lang="zh-CN" altLang="en-US" dirty="0"/>
              <a:t>和 </a:t>
            </a:r>
            <a:r>
              <a:rPr lang="en-US" altLang="zh-CN" dirty="0"/>
              <a:t>R</a:t>
            </a:r>
            <a:r>
              <a:rPr lang="zh-CN" altLang="en-US" dirty="0"/>
              <a:t>语言，因为人们都试图从大数据里找寻冠状病毒的“解毒剂”。</a:t>
            </a:r>
            <a:endParaRPr lang="en-US" altLang="zh-CN" dirty="0"/>
          </a:p>
          <a:p>
            <a:endParaRPr lang="en-US" altLang="zh-CN" dirty="0"/>
          </a:p>
          <a:p>
            <a:r>
              <a:rPr lang="zh-CN" altLang="en-US" dirty="0"/>
              <a:t>另外，嵌入式中</a:t>
            </a:r>
            <a:r>
              <a:rPr lang="en-US" altLang="zh-CN" dirty="0"/>
              <a:t>C</a:t>
            </a:r>
            <a:r>
              <a:rPr lang="zh-CN" altLang="en-US" dirty="0"/>
              <a:t>语言（</a:t>
            </a:r>
            <a:r>
              <a:rPr lang="en-US" altLang="zh-CN" dirty="0"/>
              <a:t>C </a:t>
            </a:r>
            <a:r>
              <a:rPr lang="zh-CN" altLang="en-US" dirty="0"/>
              <a:t>和 </a:t>
            </a:r>
            <a:r>
              <a:rPr lang="en-US" altLang="zh-CN" dirty="0"/>
              <a:t>C++ </a:t>
            </a:r>
            <a:r>
              <a:rPr lang="zh-CN" altLang="en-US" dirty="0"/>
              <a:t>家族）变得越来越流行，因为它们被大规模应用在医疗设备系统中。</a:t>
            </a:r>
          </a:p>
        </p:txBody>
      </p:sp>
    </p:spTree>
    <p:extLst>
      <p:ext uri="{BB962C8B-B14F-4D97-AF65-F5344CB8AC3E}">
        <p14:creationId xmlns:p14="http://schemas.microsoft.com/office/powerpoint/2010/main" val="830171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6BC5C-89FB-48E9-B5D7-29B981888C41}"/>
              </a:ext>
            </a:extLst>
          </p:cNvPr>
          <p:cNvSpPr>
            <a:spLocks noGrp="1"/>
          </p:cNvSpPr>
          <p:nvPr>
            <p:ph type="title"/>
          </p:nvPr>
        </p:nvSpPr>
        <p:spPr/>
        <p:txBody>
          <a:bodyPr>
            <a:normAutofit/>
          </a:bodyPr>
          <a:lstStyle/>
          <a:p>
            <a:r>
              <a:rPr lang="en-US" altLang="zh-CN" sz="2400" dirty="0"/>
              <a:t>TIOBE</a:t>
            </a:r>
            <a:r>
              <a:rPr lang="zh-CN" altLang="en-US" sz="2400" dirty="0"/>
              <a:t>编程社区指数（</a:t>
            </a:r>
            <a:r>
              <a:rPr lang="en-US" altLang="zh-CN" sz="2400" dirty="0"/>
              <a:t>The TIOBE Programming Community index</a:t>
            </a:r>
            <a:r>
              <a:rPr lang="zh-CN" altLang="en-US" sz="2400" dirty="0"/>
              <a:t>）</a:t>
            </a:r>
          </a:p>
        </p:txBody>
      </p:sp>
      <p:sp>
        <p:nvSpPr>
          <p:cNvPr id="4" name="灯片编号占位符 3">
            <a:extLst>
              <a:ext uri="{FF2B5EF4-FFF2-40B4-BE49-F238E27FC236}">
                <a16:creationId xmlns:a16="http://schemas.microsoft.com/office/drawing/2014/main" id="{AEC1634E-4EB5-488E-B41F-F4C793883EEF}"/>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grpSp>
        <p:nvGrpSpPr>
          <p:cNvPr id="5" name="#48532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F8CE2DA-0CB1-44C7-B970-6249F8B7F891}"/>
              </a:ext>
            </a:extLst>
          </p:cNvPr>
          <p:cNvGrpSpPr>
            <a:grpSpLocks noChangeAspect="1"/>
          </p:cNvGrpSpPr>
          <p:nvPr>
            <p:custDataLst>
              <p:tags r:id="rId2"/>
            </p:custDataLst>
          </p:nvPr>
        </p:nvGrpSpPr>
        <p:grpSpPr>
          <a:xfrm>
            <a:off x="1233996" y="1449920"/>
            <a:ext cx="9765437" cy="4346567"/>
            <a:chOff x="1233996" y="1449920"/>
            <a:chExt cx="9765437" cy="4346567"/>
          </a:xfrm>
        </p:grpSpPr>
        <p:grpSp>
          <p:nvGrpSpPr>
            <p:cNvPr id="6" name="ïSḻîďè">
              <a:extLst>
                <a:ext uri="{FF2B5EF4-FFF2-40B4-BE49-F238E27FC236}">
                  <a16:creationId xmlns:a16="http://schemas.microsoft.com/office/drawing/2014/main" id="{A23B1988-699B-4EDC-BF36-925C34795EFA}"/>
                </a:ext>
              </a:extLst>
            </p:cNvPr>
            <p:cNvGrpSpPr/>
            <p:nvPr/>
          </p:nvGrpSpPr>
          <p:grpSpPr>
            <a:xfrm>
              <a:off x="2432482" y="1449920"/>
              <a:ext cx="2769087" cy="1322031"/>
              <a:chOff x="1811641" y="2510390"/>
              <a:chExt cx="2769087" cy="1322031"/>
            </a:xfrm>
          </p:grpSpPr>
          <p:sp>
            <p:nvSpPr>
              <p:cNvPr id="38" name="îŝḷîḓê">
                <a:extLst>
                  <a:ext uri="{FF2B5EF4-FFF2-40B4-BE49-F238E27FC236}">
                    <a16:creationId xmlns:a16="http://schemas.microsoft.com/office/drawing/2014/main" id="{E2CC65E0-8F80-4DEC-A97A-162783D61D03}"/>
                  </a:ext>
                </a:extLst>
              </p:cNvPr>
              <p:cNvSpPr txBox="1"/>
              <p:nvPr/>
            </p:nvSpPr>
            <p:spPr>
              <a:xfrm>
                <a:off x="1900417" y="2510390"/>
                <a:ext cx="2680311" cy="369332"/>
              </a:xfrm>
              <a:prstGeom prst="rect">
                <a:avLst/>
              </a:prstGeom>
              <a:noFill/>
            </p:spPr>
            <p:txBody>
              <a:bodyPr wrap="square">
                <a:spAutoFit/>
              </a:bodyPr>
              <a:lstStyle/>
              <a:p>
                <a:pPr algn="r"/>
                <a:r>
                  <a:rPr lang="zh-CN" altLang="en-US" sz="1800" b="1" dirty="0">
                    <a:solidFill>
                      <a:schemeClr val="accent1">
                        <a:lumMod val="75000"/>
                      </a:schemeClr>
                    </a:solidFill>
                  </a:rPr>
                  <a:t>编程语言流行度的指标</a:t>
                </a:r>
              </a:p>
            </p:txBody>
          </p:sp>
          <p:sp>
            <p:nvSpPr>
              <p:cNvPr id="39" name="iṡḷïḑe">
                <a:extLst>
                  <a:ext uri="{FF2B5EF4-FFF2-40B4-BE49-F238E27FC236}">
                    <a16:creationId xmlns:a16="http://schemas.microsoft.com/office/drawing/2014/main" id="{8F38BA38-B745-4F37-9295-901A626D5DBF}"/>
                  </a:ext>
                </a:extLst>
              </p:cNvPr>
              <p:cNvSpPr/>
              <p:nvPr/>
            </p:nvSpPr>
            <p:spPr>
              <a:xfrm>
                <a:off x="1811641" y="2892422"/>
                <a:ext cx="2769087" cy="939999"/>
              </a:xfrm>
              <a:prstGeom prst="rect">
                <a:avLst/>
              </a:prstGeom>
              <a:ln>
                <a:noFill/>
              </a:ln>
            </p:spPr>
            <p:txBody>
              <a:bodyPr wrap="square" lIns="91440" tIns="45720" rIns="91440" bIns="45720" anchor="t">
                <a:noAutofit/>
              </a:bodyPr>
              <a:lstStyle/>
              <a:p>
                <a:pPr algn="r"/>
                <a:r>
                  <a:rPr lang="zh-CN" altLang="en-US" sz="1100" dirty="0">
                    <a:solidFill>
                      <a:srgbClr val="96A6B4"/>
                    </a:solidFill>
                  </a:rPr>
                  <a:t>根据互联网上有经验的程序员、课程和第三方厂商的数量，并使用搜索引擎（如</a:t>
                </a:r>
                <a:r>
                  <a:rPr lang="en-US" altLang="zh-CN" sz="1100" dirty="0">
                    <a:solidFill>
                      <a:srgbClr val="96A6B4"/>
                    </a:solidFill>
                  </a:rPr>
                  <a:t>Google</a:t>
                </a:r>
                <a:r>
                  <a:rPr lang="zh-CN" altLang="en-US" sz="1100" dirty="0">
                    <a:solidFill>
                      <a:srgbClr val="96A6B4"/>
                    </a:solidFill>
                  </a:rPr>
                  <a:t>、</a:t>
                </a:r>
                <a:r>
                  <a:rPr lang="en-US" altLang="zh-CN" sz="1100" dirty="0">
                    <a:solidFill>
                      <a:srgbClr val="96A6B4"/>
                    </a:solidFill>
                  </a:rPr>
                  <a:t>Bing</a:t>
                </a:r>
                <a:r>
                  <a:rPr lang="zh-CN" altLang="en-US" sz="1100" dirty="0">
                    <a:solidFill>
                      <a:srgbClr val="96A6B4"/>
                    </a:solidFill>
                  </a:rPr>
                  <a:t>、</a:t>
                </a:r>
                <a:r>
                  <a:rPr lang="en-US" altLang="zh-CN" sz="1100" dirty="0">
                    <a:solidFill>
                      <a:srgbClr val="96A6B4"/>
                    </a:solidFill>
                  </a:rPr>
                  <a:t>Yahoo!</a:t>
                </a:r>
                <a:r>
                  <a:rPr lang="zh-CN" altLang="en-US" sz="1100" dirty="0">
                    <a:solidFill>
                      <a:srgbClr val="96A6B4"/>
                    </a:solidFill>
                  </a:rPr>
                  <a:t>）以及</a:t>
                </a:r>
                <a:r>
                  <a:rPr lang="en-US" altLang="zh-CN" sz="1100" dirty="0">
                    <a:solidFill>
                      <a:srgbClr val="96A6B4"/>
                    </a:solidFill>
                  </a:rPr>
                  <a:t>Wikipedia</a:t>
                </a:r>
                <a:r>
                  <a:rPr lang="zh-CN" altLang="en-US" sz="1100" dirty="0">
                    <a:solidFill>
                      <a:srgbClr val="96A6B4"/>
                    </a:solidFill>
                  </a:rPr>
                  <a:t>、</a:t>
                </a:r>
                <a:r>
                  <a:rPr lang="en-US" altLang="zh-CN" sz="1100" dirty="0">
                    <a:solidFill>
                      <a:srgbClr val="96A6B4"/>
                    </a:solidFill>
                  </a:rPr>
                  <a:t>Amazon</a:t>
                </a:r>
                <a:r>
                  <a:rPr lang="zh-CN" altLang="en-US" sz="1100" dirty="0">
                    <a:solidFill>
                      <a:srgbClr val="96A6B4"/>
                    </a:solidFill>
                  </a:rPr>
                  <a:t>、</a:t>
                </a:r>
                <a:r>
                  <a:rPr lang="en-US" altLang="zh-CN" sz="1100" dirty="0">
                    <a:solidFill>
                      <a:srgbClr val="96A6B4"/>
                    </a:solidFill>
                  </a:rPr>
                  <a:t>YouTube</a:t>
                </a:r>
                <a:r>
                  <a:rPr lang="zh-CN" altLang="en-US" sz="1100" dirty="0">
                    <a:solidFill>
                      <a:srgbClr val="96A6B4"/>
                    </a:solidFill>
                  </a:rPr>
                  <a:t>统计出排名数据</a:t>
                </a:r>
                <a:endParaRPr lang="en-US" altLang="zh-CN" sz="1100" dirty="0">
                  <a:solidFill>
                    <a:srgbClr val="96A6B4"/>
                  </a:solidFill>
                </a:endParaRPr>
              </a:p>
            </p:txBody>
          </p:sp>
        </p:grpSp>
        <p:grpSp>
          <p:nvGrpSpPr>
            <p:cNvPr id="7" name="iṩļiḍè">
              <a:extLst>
                <a:ext uri="{FF2B5EF4-FFF2-40B4-BE49-F238E27FC236}">
                  <a16:creationId xmlns:a16="http://schemas.microsoft.com/office/drawing/2014/main" id="{C16C660E-EB75-4D1B-8BD3-EB7196CCD9AA}"/>
                </a:ext>
              </a:extLst>
            </p:cNvPr>
            <p:cNvGrpSpPr/>
            <p:nvPr/>
          </p:nvGrpSpPr>
          <p:grpSpPr>
            <a:xfrm>
              <a:off x="6990431" y="2136623"/>
              <a:ext cx="3529608" cy="758863"/>
              <a:chOff x="9957789" y="1207099"/>
              <a:chExt cx="3529608" cy="758863"/>
            </a:xfrm>
          </p:grpSpPr>
          <p:sp>
            <p:nvSpPr>
              <p:cNvPr id="36" name="i$ľîďê">
                <a:extLst>
                  <a:ext uri="{FF2B5EF4-FFF2-40B4-BE49-F238E27FC236}">
                    <a16:creationId xmlns:a16="http://schemas.microsoft.com/office/drawing/2014/main" id="{1E64B765-2261-40F2-83AA-3D6E89071375}"/>
                  </a:ext>
                </a:extLst>
              </p:cNvPr>
              <p:cNvSpPr txBox="1"/>
              <p:nvPr/>
            </p:nvSpPr>
            <p:spPr>
              <a:xfrm>
                <a:off x="9957789" y="1207099"/>
                <a:ext cx="3529608" cy="369332"/>
              </a:xfrm>
              <a:prstGeom prst="rect">
                <a:avLst/>
              </a:prstGeom>
              <a:noFill/>
            </p:spPr>
            <p:txBody>
              <a:bodyPr wrap="square">
                <a:spAutoFit/>
              </a:bodyPr>
              <a:lstStyle/>
              <a:p>
                <a:r>
                  <a:rPr lang="zh-CN" altLang="en-US" sz="1800" b="1" dirty="0">
                    <a:solidFill>
                      <a:schemeClr val="accent2">
                        <a:lumMod val="75000"/>
                      </a:schemeClr>
                    </a:solidFill>
                  </a:rPr>
                  <a:t>反映某个编程语言的热门程度</a:t>
                </a:r>
              </a:p>
            </p:txBody>
          </p:sp>
          <p:sp>
            <p:nvSpPr>
              <p:cNvPr id="37" name="ïSḻiďê">
                <a:extLst>
                  <a:ext uri="{FF2B5EF4-FFF2-40B4-BE49-F238E27FC236}">
                    <a16:creationId xmlns:a16="http://schemas.microsoft.com/office/drawing/2014/main" id="{ED235003-4B11-459B-8E56-88FC4B3AD4ED}"/>
                  </a:ext>
                </a:extLst>
              </p:cNvPr>
              <p:cNvSpPr/>
              <p:nvPr/>
            </p:nvSpPr>
            <p:spPr>
              <a:xfrm>
                <a:off x="9957789" y="1589131"/>
                <a:ext cx="3085724" cy="376831"/>
              </a:xfrm>
              <a:prstGeom prst="rect">
                <a:avLst/>
              </a:prstGeom>
              <a:ln>
                <a:noFill/>
              </a:ln>
            </p:spPr>
            <p:txBody>
              <a:bodyPr wrap="square" lIns="91440" tIns="45720" rIns="91440" bIns="45720" anchor="t">
                <a:noAutofit/>
              </a:bodyPr>
              <a:lstStyle/>
              <a:p>
                <a:r>
                  <a:rPr lang="zh-CN" altLang="en-US" sz="1100" dirty="0">
                    <a:solidFill>
                      <a:srgbClr val="96A6B4"/>
                    </a:solidFill>
                  </a:rPr>
                  <a:t>并不能说明一门编程语言好不好，或者一门语言所编写的代码数量多少。</a:t>
                </a:r>
                <a:endParaRPr lang="en-US" altLang="zh-CN" sz="1100" dirty="0">
                  <a:solidFill>
                    <a:srgbClr val="96A6B4"/>
                  </a:solidFill>
                </a:endParaRPr>
              </a:p>
            </p:txBody>
          </p:sp>
        </p:grpSp>
        <p:grpSp>
          <p:nvGrpSpPr>
            <p:cNvPr id="8" name="isļîḑê">
              <a:extLst>
                <a:ext uri="{FF2B5EF4-FFF2-40B4-BE49-F238E27FC236}">
                  <a16:creationId xmlns:a16="http://schemas.microsoft.com/office/drawing/2014/main" id="{9FB37E79-B36F-41FC-A0CA-385EE9771D90}"/>
                </a:ext>
              </a:extLst>
            </p:cNvPr>
            <p:cNvGrpSpPr/>
            <p:nvPr/>
          </p:nvGrpSpPr>
          <p:grpSpPr>
            <a:xfrm>
              <a:off x="1233996" y="2884292"/>
              <a:ext cx="3967573" cy="758863"/>
              <a:chOff x="562097" y="4613049"/>
              <a:chExt cx="3967573" cy="758863"/>
            </a:xfrm>
          </p:grpSpPr>
          <p:sp>
            <p:nvSpPr>
              <p:cNvPr id="34" name="íşḷïḓe">
                <a:extLst>
                  <a:ext uri="{FF2B5EF4-FFF2-40B4-BE49-F238E27FC236}">
                    <a16:creationId xmlns:a16="http://schemas.microsoft.com/office/drawing/2014/main" id="{5BAD4AF2-2719-45B7-A5AC-E6D2E256EE07}"/>
                  </a:ext>
                </a:extLst>
              </p:cNvPr>
              <p:cNvSpPr txBox="1"/>
              <p:nvPr/>
            </p:nvSpPr>
            <p:spPr>
              <a:xfrm>
                <a:off x="562097" y="4613049"/>
                <a:ext cx="3967573" cy="369332"/>
              </a:xfrm>
              <a:prstGeom prst="rect">
                <a:avLst/>
              </a:prstGeom>
              <a:noFill/>
            </p:spPr>
            <p:txBody>
              <a:bodyPr wrap="square">
                <a:spAutoFit/>
              </a:bodyPr>
              <a:lstStyle/>
              <a:p>
                <a:pPr algn="r"/>
                <a:r>
                  <a:rPr lang="en-US" altLang="zh-CN" sz="1800" b="1" dirty="0">
                    <a:solidFill>
                      <a:schemeClr val="accent3">
                        <a:lumMod val="75000"/>
                      </a:schemeClr>
                    </a:solidFill>
                  </a:rPr>
                  <a:t>TIOBE</a:t>
                </a:r>
                <a:r>
                  <a:rPr lang="zh-CN" altLang="en-US" sz="1800" b="1" dirty="0">
                    <a:solidFill>
                      <a:schemeClr val="accent3">
                        <a:lumMod val="75000"/>
                      </a:schemeClr>
                    </a:solidFill>
                  </a:rPr>
                  <a:t>开发语言排行榜每月更新一次</a:t>
                </a:r>
                <a:endParaRPr lang="en-US" altLang="zh-CN" sz="1800" b="1" dirty="0">
                  <a:solidFill>
                    <a:schemeClr val="accent3">
                      <a:lumMod val="75000"/>
                    </a:schemeClr>
                  </a:solidFill>
                </a:endParaRPr>
              </a:p>
            </p:txBody>
          </p:sp>
          <p:sp>
            <p:nvSpPr>
              <p:cNvPr id="35" name="išḻiďe">
                <a:extLst>
                  <a:ext uri="{FF2B5EF4-FFF2-40B4-BE49-F238E27FC236}">
                    <a16:creationId xmlns:a16="http://schemas.microsoft.com/office/drawing/2014/main" id="{64BB6A04-769C-4047-9A9F-874398C6AA03}"/>
                  </a:ext>
                </a:extLst>
              </p:cNvPr>
              <p:cNvSpPr/>
              <p:nvPr/>
            </p:nvSpPr>
            <p:spPr>
              <a:xfrm>
                <a:off x="2009157" y="4995081"/>
                <a:ext cx="2520513" cy="376831"/>
              </a:xfrm>
              <a:prstGeom prst="rect">
                <a:avLst/>
              </a:prstGeom>
              <a:ln>
                <a:noFill/>
              </a:ln>
            </p:spPr>
            <p:txBody>
              <a:bodyPr wrap="square" lIns="91440" tIns="45720" rIns="91440" bIns="45720" anchor="t">
                <a:noAutofit/>
              </a:bodyPr>
              <a:lstStyle/>
              <a:p>
                <a:pPr algn="r"/>
                <a:r>
                  <a:rPr lang="zh-CN" altLang="en-US" sz="1100" dirty="0">
                    <a:solidFill>
                      <a:srgbClr val="96A6B4"/>
                    </a:solidFill>
                  </a:rPr>
                  <a:t>依据的指数是基于世界范围内的资深软件工程师和第三方供应商提供</a:t>
                </a:r>
                <a:endParaRPr lang="en-US" altLang="zh-CN" sz="1100" dirty="0">
                  <a:solidFill>
                    <a:srgbClr val="96A6B4"/>
                  </a:solidFill>
                </a:endParaRPr>
              </a:p>
            </p:txBody>
          </p:sp>
        </p:grpSp>
        <p:grpSp>
          <p:nvGrpSpPr>
            <p:cNvPr id="9" name="îṧliḍe">
              <a:extLst>
                <a:ext uri="{FF2B5EF4-FFF2-40B4-BE49-F238E27FC236}">
                  <a16:creationId xmlns:a16="http://schemas.microsoft.com/office/drawing/2014/main" id="{B885E44D-0773-4062-906D-EE52C40BE924}"/>
                </a:ext>
              </a:extLst>
            </p:cNvPr>
            <p:cNvGrpSpPr/>
            <p:nvPr/>
          </p:nvGrpSpPr>
          <p:grpSpPr>
            <a:xfrm>
              <a:off x="6990430" y="3585261"/>
              <a:ext cx="4009003" cy="758863"/>
              <a:chOff x="9681028" y="3497530"/>
              <a:chExt cx="4009003" cy="758863"/>
            </a:xfrm>
          </p:grpSpPr>
          <p:sp>
            <p:nvSpPr>
              <p:cNvPr id="32" name="ísḷîḓé">
                <a:extLst>
                  <a:ext uri="{FF2B5EF4-FFF2-40B4-BE49-F238E27FC236}">
                    <a16:creationId xmlns:a16="http://schemas.microsoft.com/office/drawing/2014/main" id="{90F577C0-C779-4078-BCD9-AB9F0D149663}"/>
                  </a:ext>
                </a:extLst>
              </p:cNvPr>
              <p:cNvSpPr txBox="1"/>
              <p:nvPr/>
            </p:nvSpPr>
            <p:spPr>
              <a:xfrm>
                <a:off x="9681029" y="3497530"/>
                <a:ext cx="4009002" cy="369332"/>
              </a:xfrm>
              <a:prstGeom prst="rect">
                <a:avLst/>
              </a:prstGeom>
              <a:noFill/>
            </p:spPr>
            <p:txBody>
              <a:bodyPr wrap="square">
                <a:spAutoFit/>
              </a:bodyPr>
              <a:lstStyle/>
              <a:p>
                <a:r>
                  <a:rPr lang="zh-CN" altLang="en-US" sz="1800" b="1" dirty="0">
                    <a:solidFill>
                      <a:schemeClr val="accent4">
                        <a:lumMod val="75000"/>
                      </a:schemeClr>
                    </a:solidFill>
                  </a:rPr>
                  <a:t>检阅开发者的编程技能能否跟上趋势</a:t>
                </a:r>
                <a:endParaRPr lang="en-US" altLang="zh-CN" sz="1800" b="1" dirty="0">
                  <a:solidFill>
                    <a:schemeClr val="accent4">
                      <a:lumMod val="75000"/>
                    </a:schemeClr>
                  </a:solidFill>
                </a:endParaRPr>
              </a:p>
            </p:txBody>
          </p:sp>
          <p:sp>
            <p:nvSpPr>
              <p:cNvPr id="33" name="ïṡḻîḋé">
                <a:extLst>
                  <a:ext uri="{FF2B5EF4-FFF2-40B4-BE49-F238E27FC236}">
                    <a16:creationId xmlns:a16="http://schemas.microsoft.com/office/drawing/2014/main" id="{B9360C25-17B5-4BE6-803E-C6D37E81A875}"/>
                  </a:ext>
                </a:extLst>
              </p:cNvPr>
              <p:cNvSpPr/>
              <p:nvPr/>
            </p:nvSpPr>
            <p:spPr>
              <a:xfrm>
                <a:off x="9681028" y="3879562"/>
                <a:ext cx="3600629" cy="376831"/>
              </a:xfrm>
              <a:prstGeom prst="rect">
                <a:avLst/>
              </a:prstGeom>
              <a:ln>
                <a:noFill/>
              </a:ln>
            </p:spPr>
            <p:txBody>
              <a:bodyPr wrap="square" lIns="91440" tIns="45720" rIns="91440" bIns="45720" anchor="t">
                <a:noAutofit/>
              </a:bodyPr>
              <a:lstStyle/>
              <a:p>
                <a:r>
                  <a:rPr lang="zh-CN" altLang="en-US" sz="1100" dirty="0">
                    <a:solidFill>
                      <a:srgbClr val="96A6B4"/>
                    </a:solidFill>
                  </a:rPr>
                  <a:t>或是否有必要作出战略改变，以及什么编程语言是应该及时掌握的</a:t>
                </a:r>
                <a:endParaRPr lang="en-US" altLang="zh-CN" sz="1100" dirty="0">
                  <a:solidFill>
                    <a:srgbClr val="96A6B4"/>
                  </a:solidFill>
                </a:endParaRPr>
              </a:p>
            </p:txBody>
          </p:sp>
        </p:grpSp>
        <p:sp>
          <p:nvSpPr>
            <p:cNvPr id="10" name="ïS1iďe">
              <a:extLst>
                <a:ext uri="{FF2B5EF4-FFF2-40B4-BE49-F238E27FC236}">
                  <a16:creationId xmlns:a16="http://schemas.microsoft.com/office/drawing/2014/main" id="{82EED3B9-4111-4106-B1E9-3F47DADDA88E}"/>
                </a:ext>
              </a:extLst>
            </p:cNvPr>
            <p:cNvSpPr txBox="1"/>
            <p:nvPr/>
          </p:nvSpPr>
          <p:spPr>
            <a:xfrm>
              <a:off x="1722267" y="4272614"/>
              <a:ext cx="3479302" cy="646331"/>
            </a:xfrm>
            <a:prstGeom prst="rect">
              <a:avLst/>
            </a:prstGeom>
            <a:noFill/>
          </p:spPr>
          <p:txBody>
            <a:bodyPr wrap="square">
              <a:spAutoFit/>
            </a:bodyPr>
            <a:lstStyle/>
            <a:p>
              <a:pPr algn="r"/>
              <a:r>
                <a:rPr lang="zh-CN" altLang="en-US" sz="1800" b="1" dirty="0">
                  <a:solidFill>
                    <a:schemeClr val="accent5">
                      <a:lumMod val="75000"/>
                    </a:schemeClr>
                  </a:solidFill>
                </a:rPr>
                <a:t>该指数反应的虽并非当前最流行或应用最广的语言</a:t>
              </a:r>
            </a:p>
          </p:txBody>
        </p:sp>
        <p:sp>
          <p:nvSpPr>
            <p:cNvPr id="11" name="îŝḷïdê">
              <a:extLst>
                <a:ext uri="{FF2B5EF4-FFF2-40B4-BE49-F238E27FC236}">
                  <a16:creationId xmlns:a16="http://schemas.microsoft.com/office/drawing/2014/main" id="{14B73D2B-A1C1-4AF0-B074-96F49A853CA4}"/>
                </a:ext>
              </a:extLst>
            </p:cNvPr>
            <p:cNvSpPr txBox="1"/>
            <p:nvPr/>
          </p:nvSpPr>
          <p:spPr>
            <a:xfrm>
              <a:off x="6990430" y="5050324"/>
              <a:ext cx="3813693" cy="646331"/>
            </a:xfrm>
            <a:prstGeom prst="rect">
              <a:avLst/>
            </a:prstGeom>
            <a:noFill/>
          </p:spPr>
          <p:txBody>
            <a:bodyPr wrap="square">
              <a:spAutoFit/>
            </a:bodyPr>
            <a:lstStyle/>
            <a:p>
              <a:r>
                <a:rPr lang="zh-CN" altLang="en-US" sz="1800" b="1" dirty="0">
                  <a:solidFill>
                    <a:schemeClr val="accent6">
                      <a:lumMod val="75000"/>
                    </a:schemeClr>
                  </a:solidFill>
                </a:rPr>
                <a:t>对世界范围内开发语言的走势仍具有重要参考意义</a:t>
              </a:r>
            </a:p>
          </p:txBody>
        </p:sp>
        <p:grpSp>
          <p:nvGrpSpPr>
            <p:cNvPr id="14" name="iŝliḓê">
              <a:extLst>
                <a:ext uri="{FF2B5EF4-FFF2-40B4-BE49-F238E27FC236}">
                  <a16:creationId xmlns:a16="http://schemas.microsoft.com/office/drawing/2014/main" id="{BAD3FEB1-E677-48DF-9A95-4A049D605C0E}"/>
                </a:ext>
              </a:extLst>
            </p:cNvPr>
            <p:cNvGrpSpPr/>
            <p:nvPr/>
          </p:nvGrpSpPr>
          <p:grpSpPr>
            <a:xfrm>
              <a:off x="5385937" y="1523074"/>
              <a:ext cx="710063" cy="710063"/>
              <a:chOff x="5219103" y="95063"/>
              <a:chExt cx="720000" cy="720000"/>
            </a:xfrm>
          </p:grpSpPr>
          <p:sp>
            <p:nvSpPr>
              <p:cNvPr id="30" name="iśľíḋé">
                <a:extLst>
                  <a:ext uri="{FF2B5EF4-FFF2-40B4-BE49-F238E27FC236}">
                    <a16:creationId xmlns:a16="http://schemas.microsoft.com/office/drawing/2014/main" id="{E662D03E-9D8E-4641-AC8E-38EC1B1BF853}"/>
                  </a:ext>
                </a:extLst>
              </p:cNvPr>
              <p:cNvSpPr/>
              <p:nvPr/>
            </p:nvSpPr>
            <p:spPr>
              <a:xfrm>
                <a:off x="5219103" y="95063"/>
                <a:ext cx="720000" cy="720000"/>
              </a:xfrm>
              <a:prstGeom prst="roundRect">
                <a:avLst>
                  <a:gd name="adj" fmla="val 12000"/>
                </a:avLst>
              </a:prstGeom>
              <a:solidFill>
                <a:schemeClr val="accent1"/>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31" name="ïṧḷiďê">
                <a:extLst>
                  <a:ext uri="{FF2B5EF4-FFF2-40B4-BE49-F238E27FC236}">
                    <a16:creationId xmlns:a16="http://schemas.microsoft.com/office/drawing/2014/main" id="{1B837AA9-B862-45AC-B6EB-4E83155EF31A}"/>
                  </a:ext>
                </a:extLst>
              </p:cNvPr>
              <p:cNvSpPr/>
              <p:nvPr/>
            </p:nvSpPr>
            <p:spPr>
              <a:xfrm>
                <a:off x="5426023" y="268700"/>
                <a:ext cx="306160" cy="372717"/>
              </a:xfrm>
              <a:custGeom>
                <a:avLst/>
                <a:gdLst>
                  <a:gd name="connsiteX0" fmla="*/ 284197 w 438150"/>
                  <a:gd name="connsiteY0" fmla="*/ 621 h 533400"/>
                  <a:gd name="connsiteX1" fmla="*/ 310867 w 438150"/>
                  <a:gd name="connsiteY1" fmla="*/ 12051 h 533400"/>
                  <a:gd name="connsiteX2" fmla="*/ 310867 w 438150"/>
                  <a:gd name="connsiteY2" fmla="*/ 12051 h 533400"/>
                  <a:gd name="connsiteX3" fmla="*/ 427072 w 438150"/>
                  <a:gd name="connsiteY3" fmla="*/ 128256 h 533400"/>
                  <a:gd name="connsiteX4" fmla="*/ 438502 w 438150"/>
                  <a:gd name="connsiteY4" fmla="*/ 154926 h 533400"/>
                  <a:gd name="connsiteX5" fmla="*/ 438502 w 438150"/>
                  <a:gd name="connsiteY5" fmla="*/ 154926 h 533400"/>
                  <a:gd name="connsiteX6" fmla="*/ 438502 w 438150"/>
                  <a:gd name="connsiteY6" fmla="*/ 495921 h 533400"/>
                  <a:gd name="connsiteX7" fmla="*/ 400402 w 438150"/>
                  <a:gd name="connsiteY7" fmla="*/ 534021 h 533400"/>
                  <a:gd name="connsiteX8" fmla="*/ 400402 w 438150"/>
                  <a:gd name="connsiteY8" fmla="*/ 534021 h 533400"/>
                  <a:gd name="connsiteX9" fmla="*/ 38452 w 438150"/>
                  <a:gd name="connsiteY9" fmla="*/ 534021 h 533400"/>
                  <a:gd name="connsiteX10" fmla="*/ 352 w 438150"/>
                  <a:gd name="connsiteY10" fmla="*/ 495921 h 533400"/>
                  <a:gd name="connsiteX11" fmla="*/ 352 w 438150"/>
                  <a:gd name="connsiteY11" fmla="*/ 495921 h 533400"/>
                  <a:gd name="connsiteX12" fmla="*/ 352 w 438150"/>
                  <a:gd name="connsiteY12" fmla="*/ 38721 h 533400"/>
                  <a:gd name="connsiteX13" fmla="*/ 38452 w 438150"/>
                  <a:gd name="connsiteY13" fmla="*/ 621 h 533400"/>
                  <a:gd name="connsiteX14" fmla="*/ 38452 w 438150"/>
                  <a:gd name="connsiteY14" fmla="*/ 621 h 533400"/>
                  <a:gd name="connsiteX15" fmla="*/ 284197 w 438150"/>
                  <a:gd name="connsiteY15" fmla="*/ 621 h 533400"/>
                  <a:gd name="connsiteX16" fmla="*/ 284197 w 438150"/>
                  <a:gd name="connsiteY16" fmla="*/ 19671 h 533400"/>
                  <a:gd name="connsiteX17" fmla="*/ 38452 w 438150"/>
                  <a:gd name="connsiteY17" fmla="*/ 19671 h 533400"/>
                  <a:gd name="connsiteX18" fmla="*/ 19402 w 438150"/>
                  <a:gd name="connsiteY18" fmla="*/ 38721 h 533400"/>
                  <a:gd name="connsiteX19" fmla="*/ 19402 w 438150"/>
                  <a:gd name="connsiteY19" fmla="*/ 38721 h 533400"/>
                  <a:gd name="connsiteX20" fmla="*/ 19402 w 438150"/>
                  <a:gd name="connsiteY20" fmla="*/ 495921 h 533400"/>
                  <a:gd name="connsiteX21" fmla="*/ 38452 w 438150"/>
                  <a:gd name="connsiteY21" fmla="*/ 514971 h 533400"/>
                  <a:gd name="connsiteX22" fmla="*/ 38452 w 438150"/>
                  <a:gd name="connsiteY22" fmla="*/ 514971 h 533400"/>
                  <a:gd name="connsiteX23" fmla="*/ 400402 w 438150"/>
                  <a:gd name="connsiteY23" fmla="*/ 514971 h 533400"/>
                  <a:gd name="connsiteX24" fmla="*/ 419452 w 438150"/>
                  <a:gd name="connsiteY24" fmla="*/ 495921 h 533400"/>
                  <a:gd name="connsiteX25" fmla="*/ 419452 w 438150"/>
                  <a:gd name="connsiteY25" fmla="*/ 495921 h 533400"/>
                  <a:gd name="connsiteX26" fmla="*/ 419452 w 438150"/>
                  <a:gd name="connsiteY26" fmla="*/ 154926 h 533400"/>
                  <a:gd name="connsiteX27" fmla="*/ 419452 w 438150"/>
                  <a:gd name="connsiteY27" fmla="*/ 153021 h 533400"/>
                  <a:gd name="connsiteX28" fmla="*/ 314677 w 438150"/>
                  <a:gd name="connsiteY28" fmla="*/ 153021 h 533400"/>
                  <a:gd name="connsiteX29" fmla="*/ 286102 w 438150"/>
                  <a:gd name="connsiteY29" fmla="*/ 126351 h 533400"/>
                  <a:gd name="connsiteX30" fmla="*/ 286102 w 438150"/>
                  <a:gd name="connsiteY30" fmla="*/ 124446 h 533400"/>
                  <a:gd name="connsiteX31" fmla="*/ 286102 w 438150"/>
                  <a:gd name="connsiteY31" fmla="*/ 19671 h 533400"/>
                  <a:gd name="connsiteX32" fmla="*/ 284197 w 438150"/>
                  <a:gd name="connsiteY32" fmla="*/ 19671 h 533400"/>
                  <a:gd name="connsiteX33" fmla="*/ 284197 w 438150"/>
                  <a:gd name="connsiteY33" fmla="*/ 19671 h 533400"/>
                  <a:gd name="connsiteX34" fmla="*/ 248002 w 438150"/>
                  <a:gd name="connsiteY34" fmla="*/ 200646 h 533400"/>
                  <a:gd name="connsiteX35" fmla="*/ 305152 w 438150"/>
                  <a:gd name="connsiteY35" fmla="*/ 257796 h 533400"/>
                  <a:gd name="connsiteX36" fmla="*/ 248002 w 438150"/>
                  <a:gd name="connsiteY36" fmla="*/ 314946 h 533400"/>
                  <a:gd name="connsiteX37" fmla="*/ 248002 w 438150"/>
                  <a:gd name="connsiteY37" fmla="*/ 314946 h 533400"/>
                  <a:gd name="connsiteX38" fmla="*/ 171802 w 438150"/>
                  <a:gd name="connsiteY38" fmla="*/ 314946 h 533400"/>
                  <a:gd name="connsiteX39" fmla="*/ 171802 w 438150"/>
                  <a:gd name="connsiteY39" fmla="*/ 410196 h 533400"/>
                  <a:gd name="connsiteX40" fmla="*/ 152752 w 438150"/>
                  <a:gd name="connsiteY40" fmla="*/ 410196 h 533400"/>
                  <a:gd name="connsiteX41" fmla="*/ 152752 w 438150"/>
                  <a:gd name="connsiteY41" fmla="*/ 200646 h 533400"/>
                  <a:gd name="connsiteX42" fmla="*/ 248002 w 438150"/>
                  <a:gd name="connsiteY42" fmla="*/ 200646 h 533400"/>
                  <a:gd name="connsiteX43" fmla="*/ 248002 w 438150"/>
                  <a:gd name="connsiteY43" fmla="*/ 219696 h 533400"/>
                  <a:gd name="connsiteX44" fmla="*/ 171802 w 438150"/>
                  <a:gd name="connsiteY44" fmla="*/ 219696 h 533400"/>
                  <a:gd name="connsiteX45" fmla="*/ 171802 w 438150"/>
                  <a:gd name="connsiteY45" fmla="*/ 295896 h 533400"/>
                  <a:gd name="connsiteX46" fmla="*/ 248002 w 438150"/>
                  <a:gd name="connsiteY46" fmla="*/ 295896 h 533400"/>
                  <a:gd name="connsiteX47" fmla="*/ 286102 w 438150"/>
                  <a:gd name="connsiteY47" fmla="*/ 257796 h 533400"/>
                  <a:gd name="connsiteX48" fmla="*/ 248002 w 438150"/>
                  <a:gd name="connsiteY48" fmla="*/ 219696 h 533400"/>
                  <a:gd name="connsiteX49" fmla="*/ 248002 w 438150"/>
                  <a:gd name="connsiteY49" fmla="*/ 219696 h 533400"/>
                  <a:gd name="connsiteX50" fmla="*/ 305152 w 438150"/>
                  <a:gd name="connsiteY50" fmla="*/ 33006 h 533400"/>
                  <a:gd name="connsiteX51" fmla="*/ 305152 w 438150"/>
                  <a:gd name="connsiteY51" fmla="*/ 124446 h 533400"/>
                  <a:gd name="connsiteX52" fmla="*/ 313724 w 438150"/>
                  <a:gd name="connsiteY52" fmla="*/ 133971 h 533400"/>
                  <a:gd name="connsiteX53" fmla="*/ 314677 w 438150"/>
                  <a:gd name="connsiteY53" fmla="*/ 133971 h 533400"/>
                  <a:gd name="connsiteX54" fmla="*/ 406117 w 438150"/>
                  <a:gd name="connsiteY54" fmla="*/ 133971 h 533400"/>
                  <a:gd name="connsiteX55" fmla="*/ 305152 w 438150"/>
                  <a:gd name="connsiteY55" fmla="*/ 3300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38150" h="533400">
                    <a:moveTo>
                      <a:pt x="284197" y="621"/>
                    </a:moveTo>
                    <a:cubicBezTo>
                      <a:pt x="294674" y="621"/>
                      <a:pt x="304199" y="4431"/>
                      <a:pt x="310867" y="12051"/>
                    </a:cubicBezTo>
                    <a:lnTo>
                      <a:pt x="310867" y="12051"/>
                    </a:lnTo>
                    <a:lnTo>
                      <a:pt x="427072" y="128256"/>
                    </a:lnTo>
                    <a:cubicBezTo>
                      <a:pt x="434692" y="135876"/>
                      <a:pt x="438502" y="145401"/>
                      <a:pt x="438502" y="154926"/>
                    </a:cubicBezTo>
                    <a:lnTo>
                      <a:pt x="438502" y="154926"/>
                    </a:lnTo>
                    <a:lnTo>
                      <a:pt x="438502" y="495921"/>
                    </a:lnTo>
                    <a:cubicBezTo>
                      <a:pt x="438502" y="516876"/>
                      <a:pt x="421357" y="534021"/>
                      <a:pt x="400402" y="534021"/>
                    </a:cubicBezTo>
                    <a:lnTo>
                      <a:pt x="400402" y="534021"/>
                    </a:lnTo>
                    <a:lnTo>
                      <a:pt x="38452" y="534021"/>
                    </a:lnTo>
                    <a:cubicBezTo>
                      <a:pt x="17497" y="534021"/>
                      <a:pt x="352" y="516876"/>
                      <a:pt x="352" y="495921"/>
                    </a:cubicBezTo>
                    <a:lnTo>
                      <a:pt x="352" y="495921"/>
                    </a:lnTo>
                    <a:lnTo>
                      <a:pt x="352" y="38721"/>
                    </a:lnTo>
                    <a:cubicBezTo>
                      <a:pt x="352" y="17766"/>
                      <a:pt x="17497" y="621"/>
                      <a:pt x="38452" y="621"/>
                    </a:cubicBezTo>
                    <a:lnTo>
                      <a:pt x="38452" y="621"/>
                    </a:lnTo>
                    <a:lnTo>
                      <a:pt x="284197" y="621"/>
                    </a:lnTo>
                    <a:close/>
                    <a:moveTo>
                      <a:pt x="284197" y="19671"/>
                    </a:moveTo>
                    <a:lnTo>
                      <a:pt x="38452" y="19671"/>
                    </a:lnTo>
                    <a:cubicBezTo>
                      <a:pt x="27974" y="19671"/>
                      <a:pt x="19402" y="28244"/>
                      <a:pt x="19402" y="38721"/>
                    </a:cubicBezTo>
                    <a:lnTo>
                      <a:pt x="19402" y="38721"/>
                    </a:lnTo>
                    <a:lnTo>
                      <a:pt x="19402" y="495921"/>
                    </a:lnTo>
                    <a:cubicBezTo>
                      <a:pt x="19402" y="506399"/>
                      <a:pt x="27974" y="514971"/>
                      <a:pt x="38452" y="514971"/>
                    </a:cubicBezTo>
                    <a:lnTo>
                      <a:pt x="38452" y="514971"/>
                    </a:lnTo>
                    <a:lnTo>
                      <a:pt x="400402" y="514971"/>
                    </a:lnTo>
                    <a:cubicBezTo>
                      <a:pt x="410880" y="514971"/>
                      <a:pt x="419452" y="506399"/>
                      <a:pt x="419452" y="495921"/>
                    </a:cubicBezTo>
                    <a:lnTo>
                      <a:pt x="419452" y="495921"/>
                    </a:lnTo>
                    <a:lnTo>
                      <a:pt x="419452" y="154926"/>
                    </a:lnTo>
                    <a:cubicBezTo>
                      <a:pt x="419452" y="153974"/>
                      <a:pt x="419452" y="153021"/>
                      <a:pt x="419452" y="153021"/>
                    </a:cubicBezTo>
                    <a:lnTo>
                      <a:pt x="314677" y="153021"/>
                    </a:lnTo>
                    <a:cubicBezTo>
                      <a:pt x="299437" y="153021"/>
                      <a:pt x="287055" y="141591"/>
                      <a:pt x="286102" y="126351"/>
                    </a:cubicBezTo>
                    <a:lnTo>
                      <a:pt x="286102" y="124446"/>
                    </a:lnTo>
                    <a:lnTo>
                      <a:pt x="286102" y="19671"/>
                    </a:lnTo>
                    <a:cubicBezTo>
                      <a:pt x="285149" y="19671"/>
                      <a:pt x="284197" y="19671"/>
                      <a:pt x="284197" y="19671"/>
                    </a:cubicBezTo>
                    <a:lnTo>
                      <a:pt x="284197" y="19671"/>
                    </a:lnTo>
                    <a:close/>
                    <a:moveTo>
                      <a:pt x="248002" y="200646"/>
                    </a:moveTo>
                    <a:cubicBezTo>
                      <a:pt x="279434" y="200646"/>
                      <a:pt x="305152" y="226364"/>
                      <a:pt x="305152" y="257796"/>
                    </a:cubicBezTo>
                    <a:cubicBezTo>
                      <a:pt x="305152" y="289229"/>
                      <a:pt x="279434" y="314946"/>
                      <a:pt x="248002" y="314946"/>
                    </a:cubicBezTo>
                    <a:lnTo>
                      <a:pt x="248002" y="314946"/>
                    </a:lnTo>
                    <a:lnTo>
                      <a:pt x="171802" y="314946"/>
                    </a:lnTo>
                    <a:lnTo>
                      <a:pt x="171802" y="410196"/>
                    </a:lnTo>
                    <a:lnTo>
                      <a:pt x="152752" y="410196"/>
                    </a:lnTo>
                    <a:lnTo>
                      <a:pt x="152752" y="200646"/>
                    </a:lnTo>
                    <a:lnTo>
                      <a:pt x="248002" y="200646"/>
                    </a:lnTo>
                    <a:close/>
                    <a:moveTo>
                      <a:pt x="248002" y="219696"/>
                    </a:moveTo>
                    <a:lnTo>
                      <a:pt x="171802" y="219696"/>
                    </a:lnTo>
                    <a:lnTo>
                      <a:pt x="171802" y="295896"/>
                    </a:lnTo>
                    <a:lnTo>
                      <a:pt x="248002" y="295896"/>
                    </a:lnTo>
                    <a:cubicBezTo>
                      <a:pt x="268957" y="295896"/>
                      <a:pt x="286102" y="278751"/>
                      <a:pt x="286102" y="257796"/>
                    </a:cubicBezTo>
                    <a:cubicBezTo>
                      <a:pt x="286102" y="236841"/>
                      <a:pt x="268957" y="219696"/>
                      <a:pt x="248002" y="219696"/>
                    </a:cubicBezTo>
                    <a:lnTo>
                      <a:pt x="248002" y="219696"/>
                    </a:lnTo>
                    <a:close/>
                    <a:moveTo>
                      <a:pt x="305152" y="33006"/>
                    </a:moveTo>
                    <a:lnTo>
                      <a:pt x="305152" y="124446"/>
                    </a:lnTo>
                    <a:cubicBezTo>
                      <a:pt x="305152" y="129209"/>
                      <a:pt x="308962" y="133019"/>
                      <a:pt x="313724" y="133971"/>
                    </a:cubicBezTo>
                    <a:lnTo>
                      <a:pt x="314677" y="133971"/>
                    </a:lnTo>
                    <a:lnTo>
                      <a:pt x="406117" y="133971"/>
                    </a:lnTo>
                    <a:lnTo>
                      <a:pt x="305152" y="33006"/>
                    </a:lnTo>
                    <a:close/>
                  </a:path>
                </a:pathLst>
              </a:custGeom>
              <a:solidFill>
                <a:schemeClr val="bg1"/>
              </a:solidFill>
              <a:ln w="9525" cap="flat">
                <a:noFill/>
                <a:prstDash val="solid"/>
                <a:miter/>
              </a:ln>
            </p:spPr>
            <p:txBody>
              <a:bodyPr rtlCol="0" anchor="ctr"/>
              <a:lstStyle/>
              <a:p>
                <a:endParaRPr lang="zh-CN" altLang="en-US"/>
              </a:p>
            </p:txBody>
          </p:sp>
        </p:grpSp>
        <p:grpSp>
          <p:nvGrpSpPr>
            <p:cNvPr id="15" name="íṡ1iḍe">
              <a:extLst>
                <a:ext uri="{FF2B5EF4-FFF2-40B4-BE49-F238E27FC236}">
                  <a16:creationId xmlns:a16="http://schemas.microsoft.com/office/drawing/2014/main" id="{001F0302-A01C-4831-BDFC-86A1B7A74111}"/>
                </a:ext>
              </a:extLst>
            </p:cNvPr>
            <p:cNvGrpSpPr/>
            <p:nvPr/>
          </p:nvGrpSpPr>
          <p:grpSpPr>
            <a:xfrm>
              <a:off x="6096000" y="2233137"/>
              <a:ext cx="710063" cy="710063"/>
              <a:chOff x="6476402" y="95063"/>
              <a:chExt cx="720000" cy="720000"/>
            </a:xfrm>
          </p:grpSpPr>
          <p:sp>
            <p:nvSpPr>
              <p:cNvPr id="28" name="isḻïḑe">
                <a:extLst>
                  <a:ext uri="{FF2B5EF4-FFF2-40B4-BE49-F238E27FC236}">
                    <a16:creationId xmlns:a16="http://schemas.microsoft.com/office/drawing/2014/main" id="{6E7A5EB7-A49B-45EA-9D68-43C928E3A566}"/>
                  </a:ext>
                </a:extLst>
              </p:cNvPr>
              <p:cNvSpPr/>
              <p:nvPr/>
            </p:nvSpPr>
            <p:spPr>
              <a:xfrm>
                <a:off x="6476402" y="95063"/>
                <a:ext cx="720000" cy="720000"/>
              </a:xfrm>
              <a:prstGeom prst="roundRect">
                <a:avLst>
                  <a:gd name="adj" fmla="val 12000"/>
                </a:avLst>
              </a:prstGeom>
              <a:solidFill>
                <a:schemeClr val="accent2"/>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9" name="iŝ1ïḍè">
                <a:extLst>
                  <a:ext uri="{FF2B5EF4-FFF2-40B4-BE49-F238E27FC236}">
                    <a16:creationId xmlns:a16="http://schemas.microsoft.com/office/drawing/2014/main" id="{793558AD-6323-4BAD-AE26-22671745B2EA}"/>
                  </a:ext>
                </a:extLst>
              </p:cNvPr>
              <p:cNvSpPr/>
              <p:nvPr/>
            </p:nvSpPr>
            <p:spPr>
              <a:xfrm>
                <a:off x="6663356" y="268700"/>
                <a:ext cx="346094" cy="372717"/>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rtlCol="0" anchor="ctr"/>
              <a:lstStyle/>
              <a:p>
                <a:endParaRPr lang="zh-CN" altLang="en-US"/>
              </a:p>
            </p:txBody>
          </p:sp>
        </p:grpSp>
        <p:grpSp>
          <p:nvGrpSpPr>
            <p:cNvPr id="16" name="íSlíḓé">
              <a:extLst>
                <a:ext uri="{FF2B5EF4-FFF2-40B4-BE49-F238E27FC236}">
                  <a16:creationId xmlns:a16="http://schemas.microsoft.com/office/drawing/2014/main" id="{665E7750-703E-4C67-9EE5-45ABA7AD2201}"/>
                </a:ext>
              </a:extLst>
            </p:cNvPr>
            <p:cNvGrpSpPr/>
            <p:nvPr/>
          </p:nvGrpSpPr>
          <p:grpSpPr>
            <a:xfrm>
              <a:off x="5385937" y="2957451"/>
              <a:ext cx="710063" cy="710063"/>
              <a:chOff x="7733702" y="95065"/>
              <a:chExt cx="720000" cy="720000"/>
            </a:xfrm>
          </p:grpSpPr>
          <p:sp>
            <p:nvSpPr>
              <p:cNvPr id="26" name="isḷiḑè">
                <a:extLst>
                  <a:ext uri="{FF2B5EF4-FFF2-40B4-BE49-F238E27FC236}">
                    <a16:creationId xmlns:a16="http://schemas.microsoft.com/office/drawing/2014/main" id="{7EDCC5CB-4204-440D-A359-6B1BDEDEFDF7}"/>
                  </a:ext>
                </a:extLst>
              </p:cNvPr>
              <p:cNvSpPr/>
              <p:nvPr/>
            </p:nvSpPr>
            <p:spPr>
              <a:xfrm>
                <a:off x="7733702" y="95065"/>
                <a:ext cx="720000" cy="720000"/>
              </a:xfrm>
              <a:prstGeom prst="roundRect">
                <a:avLst>
                  <a:gd name="adj" fmla="val 12000"/>
                </a:avLst>
              </a:prstGeom>
              <a:solidFill>
                <a:schemeClr val="accent3"/>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7" name="íṣḻíďé">
                <a:extLst>
                  <a:ext uri="{FF2B5EF4-FFF2-40B4-BE49-F238E27FC236}">
                    <a16:creationId xmlns:a16="http://schemas.microsoft.com/office/drawing/2014/main" id="{67F54806-A6FC-4E4A-A042-87949F7AA786}"/>
                  </a:ext>
                </a:extLst>
              </p:cNvPr>
              <p:cNvSpPr/>
              <p:nvPr/>
            </p:nvSpPr>
            <p:spPr>
              <a:xfrm>
                <a:off x="7907339" y="315290"/>
                <a:ext cx="372717" cy="279537"/>
              </a:xfrm>
              <a:custGeom>
                <a:avLst/>
                <a:gdLst>
                  <a:gd name="connsiteX0" fmla="*/ 495908 w 533400"/>
                  <a:gd name="connsiteY0" fmla="*/ 621 h 400050"/>
                  <a:gd name="connsiteX1" fmla="*/ 534008 w 533400"/>
                  <a:gd name="connsiteY1" fmla="*/ 38721 h 400050"/>
                  <a:gd name="connsiteX2" fmla="*/ 534008 w 533400"/>
                  <a:gd name="connsiteY2" fmla="*/ 38721 h 400050"/>
                  <a:gd name="connsiteX3" fmla="*/ 534008 w 533400"/>
                  <a:gd name="connsiteY3" fmla="*/ 362571 h 400050"/>
                  <a:gd name="connsiteX4" fmla="*/ 495908 w 533400"/>
                  <a:gd name="connsiteY4" fmla="*/ 400671 h 400050"/>
                  <a:gd name="connsiteX5" fmla="*/ 495908 w 533400"/>
                  <a:gd name="connsiteY5" fmla="*/ 400671 h 400050"/>
                  <a:gd name="connsiteX6" fmla="*/ 38708 w 533400"/>
                  <a:gd name="connsiteY6" fmla="*/ 400671 h 400050"/>
                  <a:gd name="connsiteX7" fmla="*/ 608 w 533400"/>
                  <a:gd name="connsiteY7" fmla="*/ 362571 h 400050"/>
                  <a:gd name="connsiteX8" fmla="*/ 608 w 533400"/>
                  <a:gd name="connsiteY8" fmla="*/ 362571 h 400050"/>
                  <a:gd name="connsiteX9" fmla="*/ 608 w 533400"/>
                  <a:gd name="connsiteY9" fmla="*/ 38721 h 400050"/>
                  <a:gd name="connsiteX10" fmla="*/ 38708 w 533400"/>
                  <a:gd name="connsiteY10" fmla="*/ 621 h 400050"/>
                  <a:gd name="connsiteX11" fmla="*/ 38708 w 533400"/>
                  <a:gd name="connsiteY11" fmla="*/ 621 h 400050"/>
                  <a:gd name="connsiteX12" fmla="*/ 495908 w 533400"/>
                  <a:gd name="connsiteY12" fmla="*/ 621 h 400050"/>
                  <a:gd name="connsiteX13" fmla="*/ 361605 w 533400"/>
                  <a:gd name="connsiteY13" fmla="*/ 172071 h 400050"/>
                  <a:gd name="connsiteX14" fmla="*/ 360653 w 533400"/>
                  <a:gd name="connsiteY14" fmla="*/ 173024 h 400050"/>
                  <a:gd name="connsiteX15" fmla="*/ 274928 w 533400"/>
                  <a:gd name="connsiteY15" fmla="*/ 284466 h 400050"/>
                  <a:gd name="connsiteX16" fmla="*/ 272071 w 533400"/>
                  <a:gd name="connsiteY16" fmla="*/ 288276 h 400050"/>
                  <a:gd name="connsiteX17" fmla="*/ 219683 w 533400"/>
                  <a:gd name="connsiteY17" fmla="*/ 290181 h 400050"/>
                  <a:gd name="connsiteX18" fmla="*/ 217778 w 533400"/>
                  <a:gd name="connsiteY18" fmla="*/ 289229 h 400050"/>
                  <a:gd name="connsiteX19" fmla="*/ 154913 w 533400"/>
                  <a:gd name="connsiteY19" fmla="*/ 228269 h 400050"/>
                  <a:gd name="connsiteX20" fmla="*/ 153961 w 533400"/>
                  <a:gd name="connsiteY20" fmla="*/ 227316 h 400050"/>
                  <a:gd name="connsiteX21" fmla="*/ 128243 w 533400"/>
                  <a:gd name="connsiteY21" fmla="*/ 228269 h 400050"/>
                  <a:gd name="connsiteX22" fmla="*/ 127290 w 533400"/>
                  <a:gd name="connsiteY22" fmla="*/ 229221 h 400050"/>
                  <a:gd name="connsiteX23" fmla="*/ 19658 w 533400"/>
                  <a:gd name="connsiteY23" fmla="*/ 354951 h 400050"/>
                  <a:gd name="connsiteX24" fmla="*/ 19658 w 533400"/>
                  <a:gd name="connsiteY24" fmla="*/ 361619 h 400050"/>
                  <a:gd name="connsiteX25" fmla="*/ 37755 w 533400"/>
                  <a:gd name="connsiteY25" fmla="*/ 380669 h 400050"/>
                  <a:gd name="connsiteX26" fmla="*/ 38708 w 533400"/>
                  <a:gd name="connsiteY26" fmla="*/ 380669 h 400050"/>
                  <a:gd name="connsiteX27" fmla="*/ 495908 w 533400"/>
                  <a:gd name="connsiteY27" fmla="*/ 380669 h 400050"/>
                  <a:gd name="connsiteX28" fmla="*/ 514958 w 533400"/>
                  <a:gd name="connsiteY28" fmla="*/ 361619 h 400050"/>
                  <a:gd name="connsiteX29" fmla="*/ 514958 w 533400"/>
                  <a:gd name="connsiteY29" fmla="*/ 361619 h 400050"/>
                  <a:gd name="connsiteX30" fmla="*/ 514958 w 533400"/>
                  <a:gd name="connsiteY30" fmla="*/ 337806 h 400050"/>
                  <a:gd name="connsiteX31" fmla="*/ 391133 w 533400"/>
                  <a:gd name="connsiteY31" fmla="*/ 173024 h 400050"/>
                  <a:gd name="connsiteX32" fmla="*/ 387323 w 533400"/>
                  <a:gd name="connsiteY32" fmla="*/ 169214 h 400050"/>
                  <a:gd name="connsiteX33" fmla="*/ 361605 w 533400"/>
                  <a:gd name="connsiteY33" fmla="*/ 172071 h 400050"/>
                  <a:gd name="connsiteX34" fmla="*/ 495908 w 533400"/>
                  <a:gd name="connsiteY34" fmla="*/ 19671 h 400050"/>
                  <a:gd name="connsiteX35" fmla="*/ 38708 w 533400"/>
                  <a:gd name="connsiteY35" fmla="*/ 19671 h 400050"/>
                  <a:gd name="connsiteX36" fmla="*/ 19658 w 533400"/>
                  <a:gd name="connsiteY36" fmla="*/ 38721 h 400050"/>
                  <a:gd name="connsiteX37" fmla="*/ 19658 w 533400"/>
                  <a:gd name="connsiteY37" fmla="*/ 38721 h 400050"/>
                  <a:gd name="connsiteX38" fmla="*/ 19658 w 533400"/>
                  <a:gd name="connsiteY38" fmla="*/ 327329 h 400050"/>
                  <a:gd name="connsiteX39" fmla="*/ 113003 w 533400"/>
                  <a:gd name="connsiteY39" fmla="*/ 217791 h 400050"/>
                  <a:gd name="connsiteX40" fmla="*/ 166343 w 533400"/>
                  <a:gd name="connsiteY40" fmla="*/ 213981 h 400050"/>
                  <a:gd name="connsiteX41" fmla="*/ 167296 w 533400"/>
                  <a:gd name="connsiteY41" fmla="*/ 214934 h 400050"/>
                  <a:gd name="connsiteX42" fmla="*/ 168248 w 533400"/>
                  <a:gd name="connsiteY42" fmla="*/ 215886 h 400050"/>
                  <a:gd name="connsiteX43" fmla="*/ 231113 w 533400"/>
                  <a:gd name="connsiteY43" fmla="*/ 276846 h 400050"/>
                  <a:gd name="connsiteX44" fmla="*/ 257783 w 533400"/>
                  <a:gd name="connsiteY44" fmla="*/ 276846 h 400050"/>
                  <a:gd name="connsiteX45" fmla="*/ 258736 w 533400"/>
                  <a:gd name="connsiteY45" fmla="*/ 275894 h 400050"/>
                  <a:gd name="connsiteX46" fmla="*/ 259688 w 533400"/>
                  <a:gd name="connsiteY46" fmla="*/ 274941 h 400050"/>
                  <a:gd name="connsiteX47" fmla="*/ 345413 w 533400"/>
                  <a:gd name="connsiteY47" fmla="*/ 163499 h 400050"/>
                  <a:gd name="connsiteX48" fmla="*/ 398753 w 533400"/>
                  <a:gd name="connsiteY48" fmla="*/ 156831 h 400050"/>
                  <a:gd name="connsiteX49" fmla="*/ 404468 w 533400"/>
                  <a:gd name="connsiteY49" fmla="*/ 162546 h 400050"/>
                  <a:gd name="connsiteX50" fmla="*/ 406373 w 533400"/>
                  <a:gd name="connsiteY50" fmla="*/ 164451 h 400050"/>
                  <a:gd name="connsiteX51" fmla="*/ 515911 w 533400"/>
                  <a:gd name="connsiteY51" fmla="*/ 309231 h 400050"/>
                  <a:gd name="connsiteX52" fmla="*/ 515911 w 533400"/>
                  <a:gd name="connsiteY52" fmla="*/ 40626 h 400050"/>
                  <a:gd name="connsiteX53" fmla="*/ 497813 w 533400"/>
                  <a:gd name="connsiteY53" fmla="*/ 21576 h 400050"/>
                  <a:gd name="connsiteX54" fmla="*/ 495908 w 533400"/>
                  <a:gd name="connsiteY54" fmla="*/ 19671 h 400050"/>
                  <a:gd name="connsiteX55" fmla="*/ 95858 w 533400"/>
                  <a:gd name="connsiteY55" fmla="*/ 48246 h 400050"/>
                  <a:gd name="connsiteX56" fmla="*/ 143483 w 533400"/>
                  <a:gd name="connsiteY56" fmla="*/ 95871 h 400050"/>
                  <a:gd name="connsiteX57" fmla="*/ 95858 w 533400"/>
                  <a:gd name="connsiteY57" fmla="*/ 143496 h 400050"/>
                  <a:gd name="connsiteX58" fmla="*/ 48233 w 533400"/>
                  <a:gd name="connsiteY58" fmla="*/ 95871 h 400050"/>
                  <a:gd name="connsiteX59" fmla="*/ 95858 w 533400"/>
                  <a:gd name="connsiteY59" fmla="*/ 48246 h 400050"/>
                  <a:gd name="connsiteX60" fmla="*/ 95858 w 533400"/>
                  <a:gd name="connsiteY60" fmla="*/ 67296 h 400050"/>
                  <a:gd name="connsiteX61" fmla="*/ 67283 w 533400"/>
                  <a:gd name="connsiteY61" fmla="*/ 95871 h 400050"/>
                  <a:gd name="connsiteX62" fmla="*/ 95858 w 533400"/>
                  <a:gd name="connsiteY62" fmla="*/ 124446 h 400050"/>
                  <a:gd name="connsiteX63" fmla="*/ 124433 w 533400"/>
                  <a:gd name="connsiteY63" fmla="*/ 95871 h 400050"/>
                  <a:gd name="connsiteX64" fmla="*/ 95858 w 533400"/>
                  <a:gd name="connsiteY64" fmla="*/ 6729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33400" h="400050">
                    <a:moveTo>
                      <a:pt x="495908" y="621"/>
                    </a:moveTo>
                    <a:cubicBezTo>
                      <a:pt x="516863" y="621"/>
                      <a:pt x="534008" y="17766"/>
                      <a:pt x="534008" y="38721"/>
                    </a:cubicBezTo>
                    <a:lnTo>
                      <a:pt x="534008" y="38721"/>
                    </a:lnTo>
                    <a:lnTo>
                      <a:pt x="534008" y="362571"/>
                    </a:lnTo>
                    <a:cubicBezTo>
                      <a:pt x="534008" y="383526"/>
                      <a:pt x="516863" y="400671"/>
                      <a:pt x="495908" y="400671"/>
                    </a:cubicBezTo>
                    <a:lnTo>
                      <a:pt x="495908" y="400671"/>
                    </a:lnTo>
                    <a:lnTo>
                      <a:pt x="38708" y="400671"/>
                    </a:lnTo>
                    <a:cubicBezTo>
                      <a:pt x="17753" y="400671"/>
                      <a:pt x="608" y="383526"/>
                      <a:pt x="608" y="362571"/>
                    </a:cubicBezTo>
                    <a:lnTo>
                      <a:pt x="608" y="362571"/>
                    </a:lnTo>
                    <a:lnTo>
                      <a:pt x="608" y="38721"/>
                    </a:lnTo>
                    <a:cubicBezTo>
                      <a:pt x="608" y="17766"/>
                      <a:pt x="17753" y="621"/>
                      <a:pt x="38708" y="621"/>
                    </a:cubicBezTo>
                    <a:lnTo>
                      <a:pt x="38708" y="621"/>
                    </a:lnTo>
                    <a:lnTo>
                      <a:pt x="495908" y="621"/>
                    </a:lnTo>
                    <a:close/>
                    <a:moveTo>
                      <a:pt x="361605" y="172071"/>
                    </a:moveTo>
                    <a:lnTo>
                      <a:pt x="360653" y="173024"/>
                    </a:lnTo>
                    <a:lnTo>
                      <a:pt x="274928" y="284466"/>
                    </a:lnTo>
                    <a:cubicBezTo>
                      <a:pt x="273976" y="285419"/>
                      <a:pt x="273023" y="286371"/>
                      <a:pt x="272071" y="288276"/>
                    </a:cubicBezTo>
                    <a:cubicBezTo>
                      <a:pt x="257783" y="302564"/>
                      <a:pt x="234923" y="303516"/>
                      <a:pt x="219683" y="290181"/>
                    </a:cubicBezTo>
                    <a:lnTo>
                      <a:pt x="217778" y="289229"/>
                    </a:lnTo>
                    <a:lnTo>
                      <a:pt x="154913" y="228269"/>
                    </a:lnTo>
                    <a:cubicBezTo>
                      <a:pt x="154913" y="228269"/>
                      <a:pt x="153961" y="227316"/>
                      <a:pt x="153961" y="227316"/>
                    </a:cubicBezTo>
                    <a:cubicBezTo>
                      <a:pt x="146340" y="220649"/>
                      <a:pt x="134911" y="221601"/>
                      <a:pt x="128243" y="228269"/>
                    </a:cubicBezTo>
                    <a:lnTo>
                      <a:pt x="127290" y="229221"/>
                    </a:lnTo>
                    <a:lnTo>
                      <a:pt x="19658" y="354951"/>
                    </a:lnTo>
                    <a:lnTo>
                      <a:pt x="19658" y="361619"/>
                    </a:lnTo>
                    <a:cubicBezTo>
                      <a:pt x="19658" y="372096"/>
                      <a:pt x="27278" y="379716"/>
                      <a:pt x="37755" y="380669"/>
                    </a:cubicBezTo>
                    <a:lnTo>
                      <a:pt x="38708" y="380669"/>
                    </a:lnTo>
                    <a:lnTo>
                      <a:pt x="495908" y="380669"/>
                    </a:lnTo>
                    <a:cubicBezTo>
                      <a:pt x="506386" y="380669"/>
                      <a:pt x="514958" y="372096"/>
                      <a:pt x="514958" y="361619"/>
                    </a:cubicBezTo>
                    <a:lnTo>
                      <a:pt x="514958" y="361619"/>
                    </a:lnTo>
                    <a:lnTo>
                      <a:pt x="514958" y="337806"/>
                    </a:lnTo>
                    <a:lnTo>
                      <a:pt x="391133" y="173024"/>
                    </a:lnTo>
                    <a:cubicBezTo>
                      <a:pt x="390180" y="172071"/>
                      <a:pt x="389228" y="170166"/>
                      <a:pt x="387323" y="169214"/>
                    </a:cubicBezTo>
                    <a:cubicBezTo>
                      <a:pt x="378751" y="164451"/>
                      <a:pt x="368273" y="165404"/>
                      <a:pt x="361605" y="172071"/>
                    </a:cubicBezTo>
                    <a:close/>
                    <a:moveTo>
                      <a:pt x="495908" y="19671"/>
                    </a:moveTo>
                    <a:lnTo>
                      <a:pt x="38708" y="19671"/>
                    </a:lnTo>
                    <a:cubicBezTo>
                      <a:pt x="28230" y="19671"/>
                      <a:pt x="19658" y="28244"/>
                      <a:pt x="19658" y="38721"/>
                    </a:cubicBezTo>
                    <a:lnTo>
                      <a:pt x="19658" y="38721"/>
                    </a:lnTo>
                    <a:lnTo>
                      <a:pt x="19658" y="327329"/>
                    </a:lnTo>
                    <a:lnTo>
                      <a:pt x="113003" y="217791"/>
                    </a:lnTo>
                    <a:cubicBezTo>
                      <a:pt x="126338" y="201599"/>
                      <a:pt x="151103" y="199694"/>
                      <a:pt x="166343" y="213981"/>
                    </a:cubicBezTo>
                    <a:lnTo>
                      <a:pt x="167296" y="214934"/>
                    </a:lnTo>
                    <a:lnTo>
                      <a:pt x="168248" y="215886"/>
                    </a:lnTo>
                    <a:lnTo>
                      <a:pt x="231113" y="276846"/>
                    </a:lnTo>
                    <a:cubicBezTo>
                      <a:pt x="238733" y="284466"/>
                      <a:pt x="251115" y="284466"/>
                      <a:pt x="257783" y="276846"/>
                    </a:cubicBezTo>
                    <a:lnTo>
                      <a:pt x="258736" y="275894"/>
                    </a:lnTo>
                    <a:lnTo>
                      <a:pt x="259688" y="274941"/>
                    </a:lnTo>
                    <a:lnTo>
                      <a:pt x="345413" y="163499"/>
                    </a:lnTo>
                    <a:cubicBezTo>
                      <a:pt x="357796" y="146354"/>
                      <a:pt x="382561" y="143496"/>
                      <a:pt x="398753" y="156831"/>
                    </a:cubicBezTo>
                    <a:cubicBezTo>
                      <a:pt x="400658" y="158736"/>
                      <a:pt x="402563" y="160641"/>
                      <a:pt x="404468" y="162546"/>
                    </a:cubicBezTo>
                    <a:lnTo>
                      <a:pt x="406373" y="164451"/>
                    </a:lnTo>
                    <a:lnTo>
                      <a:pt x="515911" y="309231"/>
                    </a:lnTo>
                    <a:lnTo>
                      <a:pt x="515911" y="40626"/>
                    </a:lnTo>
                    <a:cubicBezTo>
                      <a:pt x="515911" y="30149"/>
                      <a:pt x="508290" y="22529"/>
                      <a:pt x="497813" y="21576"/>
                    </a:cubicBezTo>
                    <a:lnTo>
                      <a:pt x="495908" y="19671"/>
                    </a:lnTo>
                    <a:close/>
                    <a:moveTo>
                      <a:pt x="95858" y="48246"/>
                    </a:moveTo>
                    <a:cubicBezTo>
                      <a:pt x="122528" y="48246"/>
                      <a:pt x="143483" y="69201"/>
                      <a:pt x="143483" y="95871"/>
                    </a:cubicBezTo>
                    <a:cubicBezTo>
                      <a:pt x="143483" y="122541"/>
                      <a:pt x="122528" y="143496"/>
                      <a:pt x="95858" y="143496"/>
                    </a:cubicBezTo>
                    <a:cubicBezTo>
                      <a:pt x="69188" y="143496"/>
                      <a:pt x="48233" y="122541"/>
                      <a:pt x="48233" y="95871"/>
                    </a:cubicBezTo>
                    <a:cubicBezTo>
                      <a:pt x="48233" y="69201"/>
                      <a:pt x="69188" y="48246"/>
                      <a:pt x="95858" y="48246"/>
                    </a:cubicBezTo>
                    <a:close/>
                    <a:moveTo>
                      <a:pt x="95858" y="67296"/>
                    </a:moveTo>
                    <a:cubicBezTo>
                      <a:pt x="79665" y="67296"/>
                      <a:pt x="67283" y="79679"/>
                      <a:pt x="67283" y="95871"/>
                    </a:cubicBezTo>
                    <a:cubicBezTo>
                      <a:pt x="67283" y="112064"/>
                      <a:pt x="79665" y="124446"/>
                      <a:pt x="95858" y="124446"/>
                    </a:cubicBezTo>
                    <a:cubicBezTo>
                      <a:pt x="112051" y="124446"/>
                      <a:pt x="124433" y="112064"/>
                      <a:pt x="124433" y="95871"/>
                    </a:cubicBezTo>
                    <a:cubicBezTo>
                      <a:pt x="124433" y="79679"/>
                      <a:pt x="112051" y="67296"/>
                      <a:pt x="95858" y="67296"/>
                    </a:cubicBezTo>
                    <a:close/>
                  </a:path>
                </a:pathLst>
              </a:custGeom>
              <a:solidFill>
                <a:schemeClr val="bg1"/>
              </a:solidFill>
              <a:ln w="9525" cap="flat">
                <a:noFill/>
                <a:prstDash val="solid"/>
                <a:miter/>
              </a:ln>
            </p:spPr>
            <p:txBody>
              <a:bodyPr rtlCol="0" anchor="ctr"/>
              <a:lstStyle/>
              <a:p>
                <a:endParaRPr lang="zh-CN" altLang="en-US"/>
              </a:p>
            </p:txBody>
          </p:sp>
        </p:grpSp>
        <p:grpSp>
          <p:nvGrpSpPr>
            <p:cNvPr id="17" name="îṥľïḍé">
              <a:extLst>
                <a:ext uri="{FF2B5EF4-FFF2-40B4-BE49-F238E27FC236}">
                  <a16:creationId xmlns:a16="http://schemas.microsoft.com/office/drawing/2014/main" id="{D29C6601-0CF3-4522-B8B5-CC514A8BE9D2}"/>
                </a:ext>
              </a:extLst>
            </p:cNvPr>
            <p:cNvGrpSpPr/>
            <p:nvPr/>
          </p:nvGrpSpPr>
          <p:grpSpPr>
            <a:xfrm>
              <a:off x="6095999" y="3655861"/>
              <a:ext cx="710063" cy="710063"/>
              <a:chOff x="8981252" y="95063"/>
              <a:chExt cx="720000" cy="720000"/>
            </a:xfrm>
          </p:grpSpPr>
          <p:sp>
            <p:nvSpPr>
              <p:cNvPr id="24" name="îṡľiḓè">
                <a:extLst>
                  <a:ext uri="{FF2B5EF4-FFF2-40B4-BE49-F238E27FC236}">
                    <a16:creationId xmlns:a16="http://schemas.microsoft.com/office/drawing/2014/main" id="{A3D9C15F-825A-46EE-99A9-01ABCA898338}"/>
                  </a:ext>
                </a:extLst>
              </p:cNvPr>
              <p:cNvSpPr/>
              <p:nvPr/>
            </p:nvSpPr>
            <p:spPr>
              <a:xfrm>
                <a:off x="8981252" y="95063"/>
                <a:ext cx="720000" cy="720000"/>
              </a:xfrm>
              <a:prstGeom prst="roundRect">
                <a:avLst>
                  <a:gd name="adj" fmla="val 12000"/>
                </a:avLst>
              </a:prstGeom>
              <a:solidFill>
                <a:schemeClr val="accent4"/>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5" name="islîḑè">
                <a:extLst>
                  <a:ext uri="{FF2B5EF4-FFF2-40B4-BE49-F238E27FC236}">
                    <a16:creationId xmlns:a16="http://schemas.microsoft.com/office/drawing/2014/main" id="{9D69E412-76D0-464A-BA8D-82EEAA734033}"/>
                  </a:ext>
                </a:extLst>
              </p:cNvPr>
              <p:cNvSpPr/>
              <p:nvPr/>
            </p:nvSpPr>
            <p:spPr>
              <a:xfrm>
                <a:off x="9171059" y="268700"/>
                <a:ext cx="340379" cy="372717"/>
              </a:xfrm>
              <a:custGeom>
                <a:avLst/>
                <a:gdLst>
                  <a:gd name="connsiteX0" fmla="*/ 367478 w 487121"/>
                  <a:gd name="connsiteY0" fmla="*/ 621 h 533400"/>
                  <a:gd name="connsiteX1" fmla="*/ 367478 w 487121"/>
                  <a:gd name="connsiteY1" fmla="*/ 19671 h 533400"/>
                  <a:gd name="connsiteX2" fmla="*/ 338903 w 487121"/>
                  <a:gd name="connsiteY2" fmla="*/ 19671 h 533400"/>
                  <a:gd name="connsiteX3" fmla="*/ 338903 w 487121"/>
                  <a:gd name="connsiteY3" fmla="*/ 135876 h 533400"/>
                  <a:gd name="connsiteX4" fmla="*/ 340808 w 487121"/>
                  <a:gd name="connsiteY4" fmla="*/ 145401 h 533400"/>
                  <a:gd name="connsiteX5" fmla="*/ 341761 w 487121"/>
                  <a:gd name="connsiteY5" fmla="*/ 147306 h 533400"/>
                  <a:gd name="connsiteX6" fmla="*/ 482731 w 487121"/>
                  <a:gd name="connsiteY6" fmla="*/ 464489 h 533400"/>
                  <a:gd name="connsiteX7" fmla="*/ 483683 w 487121"/>
                  <a:gd name="connsiteY7" fmla="*/ 509256 h 533400"/>
                  <a:gd name="connsiteX8" fmla="*/ 447488 w 487121"/>
                  <a:gd name="connsiteY8" fmla="*/ 534021 h 533400"/>
                  <a:gd name="connsiteX9" fmla="*/ 447488 w 487121"/>
                  <a:gd name="connsiteY9" fmla="*/ 534021 h 533400"/>
                  <a:gd name="connsiteX10" fmla="*/ 40771 w 487121"/>
                  <a:gd name="connsiteY10" fmla="*/ 534021 h 533400"/>
                  <a:gd name="connsiteX11" fmla="*/ 4576 w 487121"/>
                  <a:gd name="connsiteY11" fmla="*/ 509256 h 533400"/>
                  <a:gd name="connsiteX12" fmla="*/ 5528 w 487121"/>
                  <a:gd name="connsiteY12" fmla="*/ 464489 h 533400"/>
                  <a:gd name="connsiteX13" fmla="*/ 5528 w 487121"/>
                  <a:gd name="connsiteY13" fmla="*/ 464489 h 533400"/>
                  <a:gd name="connsiteX14" fmla="*/ 146498 w 487121"/>
                  <a:gd name="connsiteY14" fmla="*/ 147306 h 533400"/>
                  <a:gd name="connsiteX15" fmla="*/ 149356 w 487121"/>
                  <a:gd name="connsiteY15" fmla="*/ 135876 h 533400"/>
                  <a:gd name="connsiteX16" fmla="*/ 149356 w 487121"/>
                  <a:gd name="connsiteY16" fmla="*/ 135876 h 533400"/>
                  <a:gd name="connsiteX17" fmla="*/ 149356 w 487121"/>
                  <a:gd name="connsiteY17" fmla="*/ 19671 h 533400"/>
                  <a:gd name="connsiteX18" fmla="*/ 120781 w 487121"/>
                  <a:gd name="connsiteY18" fmla="*/ 19671 h 533400"/>
                  <a:gd name="connsiteX19" fmla="*/ 120781 w 487121"/>
                  <a:gd name="connsiteY19" fmla="*/ 621 h 533400"/>
                  <a:gd name="connsiteX20" fmla="*/ 367478 w 487121"/>
                  <a:gd name="connsiteY20" fmla="*/ 621 h 533400"/>
                  <a:gd name="connsiteX21" fmla="*/ 252226 w 487121"/>
                  <a:gd name="connsiteY21" fmla="*/ 415911 h 533400"/>
                  <a:gd name="connsiteX22" fmla="*/ 249368 w 487121"/>
                  <a:gd name="connsiteY22" fmla="*/ 417816 h 533400"/>
                  <a:gd name="connsiteX23" fmla="*/ 50296 w 487121"/>
                  <a:gd name="connsiteY23" fmla="*/ 409244 h 533400"/>
                  <a:gd name="connsiteX24" fmla="*/ 22673 w 487121"/>
                  <a:gd name="connsiteY24" fmla="*/ 471156 h 533400"/>
                  <a:gd name="connsiteX25" fmla="*/ 21721 w 487121"/>
                  <a:gd name="connsiteY25" fmla="*/ 501636 h 533400"/>
                  <a:gd name="connsiteX26" fmla="*/ 39818 w 487121"/>
                  <a:gd name="connsiteY26" fmla="*/ 514019 h 533400"/>
                  <a:gd name="connsiteX27" fmla="*/ 39818 w 487121"/>
                  <a:gd name="connsiteY27" fmla="*/ 514019 h 533400"/>
                  <a:gd name="connsiteX28" fmla="*/ 446536 w 487121"/>
                  <a:gd name="connsiteY28" fmla="*/ 514019 h 533400"/>
                  <a:gd name="connsiteX29" fmla="*/ 464633 w 487121"/>
                  <a:gd name="connsiteY29" fmla="*/ 501636 h 533400"/>
                  <a:gd name="connsiteX30" fmla="*/ 463681 w 487121"/>
                  <a:gd name="connsiteY30" fmla="*/ 471156 h 533400"/>
                  <a:gd name="connsiteX31" fmla="*/ 463681 w 487121"/>
                  <a:gd name="connsiteY31" fmla="*/ 471156 h 533400"/>
                  <a:gd name="connsiteX32" fmla="*/ 435106 w 487121"/>
                  <a:gd name="connsiteY32" fmla="*/ 407339 h 533400"/>
                  <a:gd name="connsiteX33" fmla="*/ 434153 w 487121"/>
                  <a:gd name="connsiteY33" fmla="*/ 407339 h 533400"/>
                  <a:gd name="connsiteX34" fmla="*/ 252226 w 487121"/>
                  <a:gd name="connsiteY34" fmla="*/ 415911 h 533400"/>
                  <a:gd name="connsiteX35" fmla="*/ 319853 w 487121"/>
                  <a:gd name="connsiteY35" fmla="*/ 19671 h 533400"/>
                  <a:gd name="connsiteX36" fmla="*/ 167453 w 487121"/>
                  <a:gd name="connsiteY36" fmla="*/ 19671 h 533400"/>
                  <a:gd name="connsiteX37" fmla="*/ 167453 w 487121"/>
                  <a:gd name="connsiteY37" fmla="*/ 135876 h 533400"/>
                  <a:gd name="connsiteX38" fmla="*/ 164596 w 487121"/>
                  <a:gd name="connsiteY38" fmla="*/ 153021 h 533400"/>
                  <a:gd name="connsiteX39" fmla="*/ 164596 w 487121"/>
                  <a:gd name="connsiteY39" fmla="*/ 153021 h 533400"/>
                  <a:gd name="connsiteX40" fmla="*/ 163643 w 487121"/>
                  <a:gd name="connsiteY40" fmla="*/ 155879 h 533400"/>
                  <a:gd name="connsiteX41" fmla="*/ 57916 w 487121"/>
                  <a:gd name="connsiteY41" fmla="*/ 393051 h 533400"/>
                  <a:gd name="connsiteX42" fmla="*/ 235081 w 487121"/>
                  <a:gd name="connsiteY42" fmla="*/ 405434 h 533400"/>
                  <a:gd name="connsiteX43" fmla="*/ 237938 w 487121"/>
                  <a:gd name="connsiteY43" fmla="*/ 403529 h 533400"/>
                  <a:gd name="connsiteX44" fmla="*/ 424628 w 487121"/>
                  <a:gd name="connsiteY44" fmla="*/ 383526 h 533400"/>
                  <a:gd name="connsiteX45" fmla="*/ 323663 w 487121"/>
                  <a:gd name="connsiteY45" fmla="*/ 155879 h 533400"/>
                  <a:gd name="connsiteX46" fmla="*/ 319853 w 487121"/>
                  <a:gd name="connsiteY46" fmla="*/ 136829 h 533400"/>
                  <a:gd name="connsiteX47" fmla="*/ 319853 w 487121"/>
                  <a:gd name="connsiteY47" fmla="*/ 136829 h 533400"/>
                  <a:gd name="connsiteX48" fmla="*/ 319853 w 487121"/>
                  <a:gd name="connsiteY48" fmla="*/ 19671 h 533400"/>
                  <a:gd name="connsiteX49" fmla="*/ 305566 w 487121"/>
                  <a:gd name="connsiteY49" fmla="*/ 248271 h 533400"/>
                  <a:gd name="connsiteX50" fmla="*/ 348428 w 487121"/>
                  <a:gd name="connsiteY50" fmla="*/ 291134 h 533400"/>
                  <a:gd name="connsiteX51" fmla="*/ 305566 w 487121"/>
                  <a:gd name="connsiteY51" fmla="*/ 333996 h 533400"/>
                  <a:gd name="connsiteX52" fmla="*/ 262703 w 487121"/>
                  <a:gd name="connsiteY52" fmla="*/ 291134 h 533400"/>
                  <a:gd name="connsiteX53" fmla="*/ 305566 w 487121"/>
                  <a:gd name="connsiteY53" fmla="*/ 248271 h 533400"/>
                  <a:gd name="connsiteX54" fmla="*/ 305566 w 487121"/>
                  <a:gd name="connsiteY54" fmla="*/ 267321 h 533400"/>
                  <a:gd name="connsiteX55" fmla="*/ 281753 w 487121"/>
                  <a:gd name="connsiteY55" fmla="*/ 291134 h 533400"/>
                  <a:gd name="connsiteX56" fmla="*/ 305566 w 487121"/>
                  <a:gd name="connsiteY56" fmla="*/ 314946 h 533400"/>
                  <a:gd name="connsiteX57" fmla="*/ 329378 w 487121"/>
                  <a:gd name="connsiteY57" fmla="*/ 291134 h 533400"/>
                  <a:gd name="connsiteX58" fmla="*/ 305566 w 487121"/>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7121" h="533400">
                    <a:moveTo>
                      <a:pt x="367478" y="621"/>
                    </a:moveTo>
                    <a:lnTo>
                      <a:pt x="367478" y="19671"/>
                    </a:lnTo>
                    <a:lnTo>
                      <a:pt x="338903" y="19671"/>
                    </a:lnTo>
                    <a:lnTo>
                      <a:pt x="338903" y="135876"/>
                    </a:lnTo>
                    <a:cubicBezTo>
                      <a:pt x="338903" y="138734"/>
                      <a:pt x="339856" y="142544"/>
                      <a:pt x="340808" y="145401"/>
                    </a:cubicBezTo>
                    <a:lnTo>
                      <a:pt x="341761" y="147306"/>
                    </a:lnTo>
                    <a:lnTo>
                      <a:pt x="482731" y="464489"/>
                    </a:lnTo>
                    <a:cubicBezTo>
                      <a:pt x="489398" y="478776"/>
                      <a:pt x="489398" y="494969"/>
                      <a:pt x="483683" y="509256"/>
                    </a:cubicBezTo>
                    <a:cubicBezTo>
                      <a:pt x="477968" y="524496"/>
                      <a:pt x="463681" y="534021"/>
                      <a:pt x="447488" y="534021"/>
                    </a:cubicBezTo>
                    <a:lnTo>
                      <a:pt x="447488"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7478" y="621"/>
                    </a:lnTo>
                    <a:close/>
                    <a:moveTo>
                      <a:pt x="252226" y="415911"/>
                    </a:moveTo>
                    <a:lnTo>
                      <a:pt x="249368" y="417816"/>
                    </a:lnTo>
                    <a:cubicBezTo>
                      <a:pt x="194123" y="456869"/>
                      <a:pt x="118876" y="453059"/>
                      <a:pt x="50296" y="409244"/>
                    </a:cubicBezTo>
                    <a:lnTo>
                      <a:pt x="22673" y="471156"/>
                    </a:lnTo>
                    <a:cubicBezTo>
                      <a:pt x="18863" y="480681"/>
                      <a:pt x="17911" y="491159"/>
                      <a:pt x="21721" y="501636"/>
                    </a:cubicBezTo>
                    <a:cubicBezTo>
                      <a:pt x="24578" y="509256"/>
                      <a:pt x="32198" y="514019"/>
                      <a:pt x="39818" y="514019"/>
                    </a:cubicBezTo>
                    <a:lnTo>
                      <a:pt x="39818" y="514019"/>
                    </a:lnTo>
                    <a:lnTo>
                      <a:pt x="446536" y="514019"/>
                    </a:lnTo>
                    <a:cubicBezTo>
                      <a:pt x="455108" y="514019"/>
                      <a:pt x="461776" y="509256"/>
                      <a:pt x="464633" y="501636"/>
                    </a:cubicBezTo>
                    <a:cubicBezTo>
                      <a:pt x="468443" y="492111"/>
                      <a:pt x="468443" y="480681"/>
                      <a:pt x="463681" y="471156"/>
                    </a:cubicBezTo>
                    <a:lnTo>
                      <a:pt x="463681" y="471156"/>
                    </a:lnTo>
                    <a:lnTo>
                      <a:pt x="435106" y="407339"/>
                    </a:lnTo>
                    <a:lnTo>
                      <a:pt x="434153" y="407339"/>
                    </a:lnTo>
                    <a:cubicBezTo>
                      <a:pt x="374146" y="378764"/>
                      <a:pt x="301756" y="382574"/>
                      <a:pt x="252226" y="415911"/>
                    </a:cubicBezTo>
                    <a:close/>
                    <a:moveTo>
                      <a:pt x="319853" y="19671"/>
                    </a:moveTo>
                    <a:lnTo>
                      <a:pt x="167453" y="19671"/>
                    </a:lnTo>
                    <a:lnTo>
                      <a:pt x="167453" y="135876"/>
                    </a:lnTo>
                    <a:cubicBezTo>
                      <a:pt x="167453" y="141591"/>
                      <a:pt x="166501" y="147306"/>
                      <a:pt x="164596" y="153021"/>
                    </a:cubicBezTo>
                    <a:lnTo>
                      <a:pt x="164596" y="153021"/>
                    </a:lnTo>
                    <a:lnTo>
                      <a:pt x="163643" y="155879"/>
                    </a:lnTo>
                    <a:lnTo>
                      <a:pt x="57916" y="393051"/>
                    </a:lnTo>
                    <a:cubicBezTo>
                      <a:pt x="119828" y="433056"/>
                      <a:pt x="186503" y="437819"/>
                      <a:pt x="235081" y="405434"/>
                    </a:cubicBezTo>
                    <a:lnTo>
                      <a:pt x="237938" y="403529"/>
                    </a:lnTo>
                    <a:cubicBezTo>
                      <a:pt x="289373" y="367334"/>
                      <a:pt x="360811" y="360666"/>
                      <a:pt x="424628" y="383526"/>
                    </a:cubicBezTo>
                    <a:lnTo>
                      <a:pt x="323663" y="155879"/>
                    </a:lnTo>
                    <a:cubicBezTo>
                      <a:pt x="320806" y="150164"/>
                      <a:pt x="319853" y="143496"/>
                      <a:pt x="319853" y="136829"/>
                    </a:cubicBezTo>
                    <a:lnTo>
                      <a:pt x="319853" y="136829"/>
                    </a:lnTo>
                    <a:lnTo>
                      <a:pt x="319853" y="19671"/>
                    </a:lnTo>
                    <a:close/>
                    <a:moveTo>
                      <a:pt x="305566" y="248271"/>
                    </a:moveTo>
                    <a:cubicBezTo>
                      <a:pt x="329378" y="248271"/>
                      <a:pt x="348428" y="267321"/>
                      <a:pt x="348428" y="291134"/>
                    </a:cubicBezTo>
                    <a:cubicBezTo>
                      <a:pt x="348428" y="314946"/>
                      <a:pt x="329378" y="333996"/>
                      <a:pt x="305566" y="333996"/>
                    </a:cubicBezTo>
                    <a:cubicBezTo>
                      <a:pt x="281753" y="333996"/>
                      <a:pt x="262703" y="314946"/>
                      <a:pt x="262703" y="291134"/>
                    </a:cubicBezTo>
                    <a:cubicBezTo>
                      <a:pt x="262703" y="267321"/>
                      <a:pt x="281753" y="248271"/>
                      <a:pt x="305566" y="248271"/>
                    </a:cubicBezTo>
                    <a:close/>
                    <a:moveTo>
                      <a:pt x="305566" y="267321"/>
                    </a:moveTo>
                    <a:cubicBezTo>
                      <a:pt x="292231" y="267321"/>
                      <a:pt x="281753" y="277799"/>
                      <a:pt x="281753" y="291134"/>
                    </a:cubicBezTo>
                    <a:cubicBezTo>
                      <a:pt x="281753" y="304469"/>
                      <a:pt x="292231" y="314946"/>
                      <a:pt x="305566" y="314946"/>
                    </a:cubicBezTo>
                    <a:cubicBezTo>
                      <a:pt x="318901" y="314946"/>
                      <a:pt x="329378" y="304469"/>
                      <a:pt x="329378" y="291134"/>
                    </a:cubicBezTo>
                    <a:cubicBezTo>
                      <a:pt x="329378" y="277799"/>
                      <a:pt x="318901" y="267321"/>
                      <a:pt x="305566" y="267321"/>
                    </a:cubicBezTo>
                    <a:close/>
                  </a:path>
                </a:pathLst>
              </a:custGeom>
              <a:solidFill>
                <a:schemeClr val="bg1"/>
              </a:solidFill>
              <a:ln w="9525" cap="flat">
                <a:noFill/>
                <a:prstDash val="solid"/>
                <a:miter/>
              </a:ln>
            </p:spPr>
            <p:txBody>
              <a:bodyPr rtlCol="0" anchor="ctr"/>
              <a:lstStyle/>
              <a:p>
                <a:endParaRPr lang="zh-CN" altLang="en-US"/>
              </a:p>
            </p:txBody>
          </p:sp>
        </p:grpSp>
        <p:grpSp>
          <p:nvGrpSpPr>
            <p:cNvPr id="18" name="ïṡlíḓè">
              <a:extLst>
                <a:ext uri="{FF2B5EF4-FFF2-40B4-BE49-F238E27FC236}">
                  <a16:creationId xmlns:a16="http://schemas.microsoft.com/office/drawing/2014/main" id="{82C71B49-66AC-4E8F-9281-19EECC9E5692}"/>
                </a:ext>
              </a:extLst>
            </p:cNvPr>
            <p:cNvGrpSpPr/>
            <p:nvPr/>
          </p:nvGrpSpPr>
          <p:grpSpPr>
            <a:xfrm>
              <a:off x="5385937" y="4368522"/>
              <a:ext cx="710063" cy="710063"/>
              <a:chOff x="7505270" y="3845426"/>
              <a:chExt cx="720000" cy="720000"/>
            </a:xfrm>
          </p:grpSpPr>
          <p:sp>
            <p:nvSpPr>
              <p:cNvPr id="22" name="ï$lidè">
                <a:extLst>
                  <a:ext uri="{FF2B5EF4-FFF2-40B4-BE49-F238E27FC236}">
                    <a16:creationId xmlns:a16="http://schemas.microsoft.com/office/drawing/2014/main" id="{F7EEA02E-A78C-47C7-8938-FEEEC106A060}"/>
                  </a:ext>
                </a:extLst>
              </p:cNvPr>
              <p:cNvSpPr/>
              <p:nvPr/>
            </p:nvSpPr>
            <p:spPr>
              <a:xfrm>
                <a:off x="7505270" y="3845426"/>
                <a:ext cx="720000" cy="720000"/>
              </a:xfrm>
              <a:prstGeom prst="roundRect">
                <a:avLst>
                  <a:gd name="adj" fmla="val 12000"/>
                </a:avLst>
              </a:prstGeom>
              <a:solidFill>
                <a:schemeClr val="accent5"/>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3" name="î$ḻïde">
                <a:extLst>
                  <a:ext uri="{FF2B5EF4-FFF2-40B4-BE49-F238E27FC236}">
                    <a16:creationId xmlns:a16="http://schemas.microsoft.com/office/drawing/2014/main" id="{39AF168A-E61A-4083-B82A-1A2AD9CCFEDF}"/>
                  </a:ext>
                </a:extLst>
              </p:cNvPr>
              <p:cNvSpPr/>
              <p:nvPr/>
            </p:nvSpPr>
            <p:spPr>
              <a:xfrm>
                <a:off x="7678905" y="4019063"/>
                <a:ext cx="372717" cy="372717"/>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4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4 h 533400"/>
                  <a:gd name="connsiteX50" fmla="*/ 20867 w 533400"/>
                  <a:gd name="connsiteY50" fmla="*/ 195884 h 533400"/>
                  <a:gd name="connsiteX51" fmla="*/ 20867 w 533400"/>
                  <a:gd name="connsiteY51" fmla="*/ 197789 h 533400"/>
                  <a:gd name="connsiteX52" fmla="*/ 20867 w 533400"/>
                  <a:gd name="connsiteY52" fmla="*/ 381621 h 533400"/>
                  <a:gd name="connsiteX53" fmla="*/ 38964 w 533400"/>
                  <a:gd name="connsiteY53" fmla="*/ 400671 h 533400"/>
                  <a:gd name="connsiteX54" fmla="*/ 39917 w 533400"/>
                  <a:gd name="connsiteY54" fmla="*/ 400671 h 533400"/>
                  <a:gd name="connsiteX55" fmla="*/ 154217 w 533400"/>
                  <a:gd name="connsiteY55" fmla="*/ 400671 h 533400"/>
                  <a:gd name="connsiteX56" fmla="*/ 154217 w 533400"/>
                  <a:gd name="connsiteY56" fmla="*/ 305421 h 533400"/>
                  <a:gd name="connsiteX57" fmla="*/ 190411 w 533400"/>
                  <a:gd name="connsiteY57" fmla="*/ 267321 h 533400"/>
                  <a:gd name="connsiteX58" fmla="*/ 192317 w 533400"/>
                  <a:gd name="connsiteY58" fmla="*/ 267321 h 533400"/>
                  <a:gd name="connsiteX59" fmla="*/ 344717 w 533400"/>
                  <a:gd name="connsiteY59" fmla="*/ 267321 h 533400"/>
                  <a:gd name="connsiteX60" fmla="*/ 382817 w 533400"/>
                  <a:gd name="connsiteY60" fmla="*/ 305421 h 533400"/>
                  <a:gd name="connsiteX61" fmla="*/ 382817 w 533400"/>
                  <a:gd name="connsiteY61" fmla="*/ 305421 h 533400"/>
                  <a:gd name="connsiteX62" fmla="*/ 382817 w 533400"/>
                  <a:gd name="connsiteY62" fmla="*/ 400671 h 533400"/>
                  <a:gd name="connsiteX63" fmla="*/ 497117 w 533400"/>
                  <a:gd name="connsiteY63" fmla="*/ 400671 h 533400"/>
                  <a:gd name="connsiteX64" fmla="*/ 516167 w 533400"/>
                  <a:gd name="connsiteY64" fmla="*/ 382574 h 533400"/>
                  <a:gd name="connsiteX65" fmla="*/ 516167 w 533400"/>
                  <a:gd name="connsiteY65" fmla="*/ 381621 h 533400"/>
                  <a:gd name="connsiteX66" fmla="*/ 516167 w 533400"/>
                  <a:gd name="connsiteY66" fmla="*/ 153021 h 533400"/>
                  <a:gd name="connsiteX67" fmla="*/ 498069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4"/>
                      <a:pt x="518071" y="418769"/>
                      <a:pt x="498069" y="419721"/>
                    </a:cubicBezTo>
                    <a:lnTo>
                      <a:pt x="496164" y="419721"/>
                    </a:lnTo>
                    <a:lnTo>
                      <a:pt x="381864" y="419721"/>
                    </a:lnTo>
                    <a:lnTo>
                      <a:pt x="381864" y="495921"/>
                    </a:lnTo>
                    <a:cubicBezTo>
                      <a:pt x="381864" y="515924"/>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9"/>
                      <a:pt x="864" y="383526"/>
                    </a:cubicBezTo>
                    <a:lnTo>
                      <a:pt x="864" y="381621"/>
                    </a:lnTo>
                    <a:lnTo>
                      <a:pt x="864" y="197789"/>
                    </a:lnTo>
                    <a:cubicBezTo>
                      <a:pt x="864" y="189216"/>
                      <a:pt x="3721" y="180644"/>
                      <a:pt x="9436" y="173976"/>
                    </a:cubicBezTo>
                    <a:lnTo>
                      <a:pt x="11342" y="172071"/>
                    </a:lnTo>
                    <a:lnTo>
                      <a:pt x="52299" y="127304"/>
                    </a:lnTo>
                    <a:cubicBezTo>
                      <a:pt x="58967" y="119684"/>
                      <a:pt x="68492" y="115874"/>
                      <a:pt x="78017" y="114921"/>
                    </a:cubicBezTo>
                    <a:lnTo>
                      <a:pt x="79921" y="114921"/>
                    </a:lnTo>
                    <a:lnTo>
                      <a:pt x="153264" y="114921"/>
                    </a:lnTo>
                    <a:lnTo>
                      <a:pt x="153264" y="38721"/>
                    </a:lnTo>
                    <a:cubicBezTo>
                      <a:pt x="153264" y="18719"/>
                      <a:pt x="169457" y="1574"/>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9"/>
                      <a:pt x="180886" y="514971"/>
                      <a:pt x="191364" y="514971"/>
                    </a:cubicBezTo>
                    <a:lnTo>
                      <a:pt x="191364" y="514971"/>
                    </a:lnTo>
                    <a:lnTo>
                      <a:pt x="343764" y="514971"/>
                    </a:lnTo>
                    <a:cubicBezTo>
                      <a:pt x="354242" y="514971"/>
                      <a:pt x="362814" y="506399"/>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4"/>
                    </a:lnTo>
                    <a:cubicBezTo>
                      <a:pt x="22771" y="187311"/>
                      <a:pt x="20867" y="191121"/>
                      <a:pt x="20867" y="195884"/>
                    </a:cubicBezTo>
                    <a:lnTo>
                      <a:pt x="20867" y="197789"/>
                    </a:lnTo>
                    <a:lnTo>
                      <a:pt x="20867" y="381621"/>
                    </a:lnTo>
                    <a:cubicBezTo>
                      <a:pt x="20867" y="392099"/>
                      <a:pt x="28486" y="399719"/>
                      <a:pt x="38964" y="400671"/>
                    </a:cubicBezTo>
                    <a:lnTo>
                      <a:pt x="39917" y="400671"/>
                    </a:lnTo>
                    <a:lnTo>
                      <a:pt x="154217" y="400671"/>
                    </a:lnTo>
                    <a:lnTo>
                      <a:pt x="154217" y="305421"/>
                    </a:lnTo>
                    <a:cubicBezTo>
                      <a:pt x="154217" y="285419"/>
                      <a:pt x="170409" y="268274"/>
                      <a:pt x="190411" y="267321"/>
                    </a:cubicBezTo>
                    <a:lnTo>
                      <a:pt x="192317" y="267321"/>
                    </a:lnTo>
                    <a:lnTo>
                      <a:pt x="344717" y="267321"/>
                    </a:lnTo>
                    <a:cubicBezTo>
                      <a:pt x="365671" y="267321"/>
                      <a:pt x="382817" y="284466"/>
                      <a:pt x="382817" y="305421"/>
                    </a:cubicBezTo>
                    <a:lnTo>
                      <a:pt x="382817" y="305421"/>
                    </a:lnTo>
                    <a:lnTo>
                      <a:pt x="382817" y="400671"/>
                    </a:lnTo>
                    <a:lnTo>
                      <a:pt x="497117" y="400671"/>
                    </a:lnTo>
                    <a:cubicBezTo>
                      <a:pt x="507594" y="400671"/>
                      <a:pt x="515214" y="393051"/>
                      <a:pt x="516167" y="382574"/>
                    </a:cubicBezTo>
                    <a:lnTo>
                      <a:pt x="516167" y="381621"/>
                    </a:lnTo>
                    <a:lnTo>
                      <a:pt x="516167" y="153021"/>
                    </a:lnTo>
                    <a:cubicBezTo>
                      <a:pt x="516167" y="142544"/>
                      <a:pt x="508546" y="134924"/>
                      <a:pt x="498069" y="133971"/>
                    </a:cubicBezTo>
                    <a:lnTo>
                      <a:pt x="496164" y="133971"/>
                    </a:lnTo>
                    <a:close/>
                    <a:moveTo>
                      <a:pt x="462827" y="172071"/>
                    </a:moveTo>
                    <a:cubicBezTo>
                      <a:pt x="470446" y="172071"/>
                      <a:pt x="477114" y="178739"/>
                      <a:pt x="477114" y="186359"/>
                    </a:cubicBezTo>
                    <a:cubicBezTo>
                      <a:pt x="477114" y="193979"/>
                      <a:pt x="470446" y="200646"/>
                      <a:pt x="462827" y="200646"/>
                    </a:cubicBezTo>
                    <a:cubicBezTo>
                      <a:pt x="455207" y="200646"/>
                      <a:pt x="448539" y="193979"/>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4"/>
                      <a:pt x="344717" y="19671"/>
                    </a:cubicBezTo>
                    <a:lnTo>
                      <a:pt x="344717" y="19671"/>
                    </a:lnTo>
                    <a:lnTo>
                      <a:pt x="343764" y="19671"/>
                    </a:lnTo>
                    <a:close/>
                  </a:path>
                </a:pathLst>
              </a:custGeom>
              <a:solidFill>
                <a:schemeClr val="bg1"/>
              </a:solidFill>
              <a:ln w="9525" cap="flat">
                <a:noFill/>
                <a:prstDash val="solid"/>
                <a:miter/>
              </a:ln>
            </p:spPr>
            <p:txBody>
              <a:bodyPr rtlCol="0" anchor="ctr"/>
              <a:lstStyle/>
              <a:p>
                <a:endParaRPr lang="zh-CN" altLang="en-US"/>
              </a:p>
            </p:txBody>
          </p:sp>
        </p:grpSp>
        <p:grpSp>
          <p:nvGrpSpPr>
            <p:cNvPr id="19" name="ïṣļïḑe">
              <a:extLst>
                <a:ext uri="{FF2B5EF4-FFF2-40B4-BE49-F238E27FC236}">
                  <a16:creationId xmlns:a16="http://schemas.microsoft.com/office/drawing/2014/main" id="{89F935FA-EE1E-4778-84E4-3E6C6A7E704A}"/>
                </a:ext>
              </a:extLst>
            </p:cNvPr>
            <p:cNvGrpSpPr/>
            <p:nvPr/>
          </p:nvGrpSpPr>
          <p:grpSpPr>
            <a:xfrm>
              <a:off x="6095994" y="5086424"/>
              <a:ext cx="710063" cy="710063"/>
              <a:chOff x="11443897" y="95064"/>
              <a:chExt cx="720000" cy="720000"/>
            </a:xfrm>
          </p:grpSpPr>
          <p:sp>
            <p:nvSpPr>
              <p:cNvPr id="20" name="ïṧlíḓè">
                <a:extLst>
                  <a:ext uri="{FF2B5EF4-FFF2-40B4-BE49-F238E27FC236}">
                    <a16:creationId xmlns:a16="http://schemas.microsoft.com/office/drawing/2014/main" id="{31FE76F7-3A15-4BB0-9FD9-C1414BA94488}"/>
                  </a:ext>
                </a:extLst>
              </p:cNvPr>
              <p:cNvSpPr/>
              <p:nvPr/>
            </p:nvSpPr>
            <p:spPr>
              <a:xfrm>
                <a:off x="11443897" y="95064"/>
                <a:ext cx="720000" cy="720000"/>
              </a:xfrm>
              <a:prstGeom prst="roundRect">
                <a:avLst>
                  <a:gd name="adj" fmla="val 12000"/>
                </a:avLst>
              </a:prstGeom>
              <a:solidFill>
                <a:schemeClr val="accent6"/>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1" name="ïṧlíde">
                <a:extLst>
                  <a:ext uri="{FF2B5EF4-FFF2-40B4-BE49-F238E27FC236}">
                    <a16:creationId xmlns:a16="http://schemas.microsoft.com/office/drawing/2014/main" id="{104DD41F-B428-4113-9C4E-A49B0D6F9915}"/>
                  </a:ext>
                </a:extLst>
              </p:cNvPr>
              <p:cNvSpPr/>
              <p:nvPr/>
            </p:nvSpPr>
            <p:spPr>
              <a:xfrm>
                <a:off x="11617531" y="301984"/>
                <a:ext cx="372717" cy="306160"/>
              </a:xfrm>
              <a:custGeom>
                <a:avLst/>
                <a:gdLst>
                  <a:gd name="connsiteX0" fmla="*/ 496292 w 533400"/>
                  <a:gd name="connsiteY0" fmla="*/ 621 h 438150"/>
                  <a:gd name="connsiteX1" fmla="*/ 534392 w 533400"/>
                  <a:gd name="connsiteY1" fmla="*/ 38721 h 438150"/>
                  <a:gd name="connsiteX2" fmla="*/ 534392 w 533400"/>
                  <a:gd name="connsiteY2" fmla="*/ 38721 h 438150"/>
                  <a:gd name="connsiteX3" fmla="*/ 534392 w 533400"/>
                  <a:gd name="connsiteY3" fmla="*/ 333996 h 438150"/>
                  <a:gd name="connsiteX4" fmla="*/ 496292 w 533400"/>
                  <a:gd name="connsiteY4" fmla="*/ 372096 h 438150"/>
                  <a:gd name="connsiteX5" fmla="*/ 496292 w 533400"/>
                  <a:gd name="connsiteY5" fmla="*/ 372096 h 438150"/>
                  <a:gd name="connsiteX6" fmla="*/ 204827 w 533400"/>
                  <a:gd name="connsiteY6" fmla="*/ 372096 h 438150"/>
                  <a:gd name="connsiteX7" fmla="*/ 115292 w 533400"/>
                  <a:gd name="connsiteY7" fmla="*/ 438771 h 438150"/>
                  <a:gd name="connsiteX8" fmla="*/ 115292 w 533400"/>
                  <a:gd name="connsiteY8" fmla="*/ 372096 h 438150"/>
                  <a:gd name="connsiteX9" fmla="*/ 39092 w 533400"/>
                  <a:gd name="connsiteY9" fmla="*/ 372096 h 438150"/>
                  <a:gd name="connsiteX10" fmla="*/ 992 w 533400"/>
                  <a:gd name="connsiteY10" fmla="*/ 335901 h 438150"/>
                  <a:gd name="connsiteX11" fmla="*/ 992 w 533400"/>
                  <a:gd name="connsiteY11" fmla="*/ 335901 h 438150"/>
                  <a:gd name="connsiteX12" fmla="*/ 992 w 533400"/>
                  <a:gd name="connsiteY12" fmla="*/ 333996 h 438150"/>
                  <a:gd name="connsiteX13" fmla="*/ 992 w 533400"/>
                  <a:gd name="connsiteY13" fmla="*/ 38721 h 438150"/>
                  <a:gd name="connsiteX14" fmla="*/ 39092 w 533400"/>
                  <a:gd name="connsiteY14" fmla="*/ 621 h 438150"/>
                  <a:gd name="connsiteX15" fmla="*/ 39092 w 533400"/>
                  <a:gd name="connsiteY15" fmla="*/ 621 h 438150"/>
                  <a:gd name="connsiteX16" fmla="*/ 496292 w 533400"/>
                  <a:gd name="connsiteY16" fmla="*/ 621 h 438150"/>
                  <a:gd name="connsiteX17" fmla="*/ 496292 w 533400"/>
                  <a:gd name="connsiteY17" fmla="*/ 19671 h 438150"/>
                  <a:gd name="connsiteX18" fmla="*/ 39092 w 533400"/>
                  <a:gd name="connsiteY18" fmla="*/ 19671 h 438150"/>
                  <a:gd name="connsiteX19" fmla="*/ 20042 w 533400"/>
                  <a:gd name="connsiteY19" fmla="*/ 38721 h 438150"/>
                  <a:gd name="connsiteX20" fmla="*/ 20042 w 533400"/>
                  <a:gd name="connsiteY20" fmla="*/ 38721 h 438150"/>
                  <a:gd name="connsiteX21" fmla="*/ 20042 w 533400"/>
                  <a:gd name="connsiteY21" fmla="*/ 333996 h 438150"/>
                  <a:gd name="connsiteX22" fmla="*/ 39092 w 533400"/>
                  <a:gd name="connsiteY22" fmla="*/ 353046 h 438150"/>
                  <a:gd name="connsiteX23" fmla="*/ 39092 w 533400"/>
                  <a:gd name="connsiteY23" fmla="*/ 353046 h 438150"/>
                  <a:gd name="connsiteX24" fmla="*/ 134342 w 533400"/>
                  <a:gd name="connsiteY24" fmla="*/ 353046 h 438150"/>
                  <a:gd name="connsiteX25" fmla="*/ 134342 w 533400"/>
                  <a:gd name="connsiteY25" fmla="*/ 400671 h 438150"/>
                  <a:gd name="connsiteX26" fmla="*/ 198160 w 533400"/>
                  <a:gd name="connsiteY26" fmla="*/ 353046 h 438150"/>
                  <a:gd name="connsiteX27" fmla="*/ 496292 w 533400"/>
                  <a:gd name="connsiteY27" fmla="*/ 353046 h 438150"/>
                  <a:gd name="connsiteX28" fmla="*/ 515342 w 533400"/>
                  <a:gd name="connsiteY28" fmla="*/ 333996 h 438150"/>
                  <a:gd name="connsiteX29" fmla="*/ 515342 w 533400"/>
                  <a:gd name="connsiteY29" fmla="*/ 333996 h 438150"/>
                  <a:gd name="connsiteX30" fmla="*/ 515342 w 533400"/>
                  <a:gd name="connsiteY30" fmla="*/ 38721 h 438150"/>
                  <a:gd name="connsiteX31" fmla="*/ 496292 w 533400"/>
                  <a:gd name="connsiteY31" fmla="*/ 19671 h 438150"/>
                  <a:gd name="connsiteX32" fmla="*/ 496292 w 533400"/>
                  <a:gd name="connsiteY32" fmla="*/ 19671 h 438150"/>
                  <a:gd name="connsiteX33" fmla="*/ 134342 w 533400"/>
                  <a:gd name="connsiteY33" fmla="*/ 143496 h 438150"/>
                  <a:gd name="connsiteX34" fmla="*/ 177205 w 533400"/>
                  <a:gd name="connsiteY34" fmla="*/ 186359 h 438150"/>
                  <a:gd name="connsiteX35" fmla="*/ 134342 w 533400"/>
                  <a:gd name="connsiteY35" fmla="*/ 229221 h 438150"/>
                  <a:gd name="connsiteX36" fmla="*/ 91480 w 533400"/>
                  <a:gd name="connsiteY36" fmla="*/ 186359 h 438150"/>
                  <a:gd name="connsiteX37" fmla="*/ 134342 w 533400"/>
                  <a:gd name="connsiteY37" fmla="*/ 143496 h 438150"/>
                  <a:gd name="connsiteX38" fmla="*/ 267692 w 533400"/>
                  <a:gd name="connsiteY38" fmla="*/ 143496 h 438150"/>
                  <a:gd name="connsiteX39" fmla="*/ 310555 w 533400"/>
                  <a:gd name="connsiteY39" fmla="*/ 186359 h 438150"/>
                  <a:gd name="connsiteX40" fmla="*/ 267692 w 533400"/>
                  <a:gd name="connsiteY40" fmla="*/ 229221 h 438150"/>
                  <a:gd name="connsiteX41" fmla="*/ 224830 w 533400"/>
                  <a:gd name="connsiteY41" fmla="*/ 186359 h 438150"/>
                  <a:gd name="connsiteX42" fmla="*/ 267692 w 533400"/>
                  <a:gd name="connsiteY42" fmla="*/ 143496 h 438150"/>
                  <a:gd name="connsiteX43" fmla="*/ 401042 w 533400"/>
                  <a:gd name="connsiteY43" fmla="*/ 143496 h 438150"/>
                  <a:gd name="connsiteX44" fmla="*/ 443905 w 533400"/>
                  <a:gd name="connsiteY44" fmla="*/ 186359 h 438150"/>
                  <a:gd name="connsiteX45" fmla="*/ 401042 w 533400"/>
                  <a:gd name="connsiteY45" fmla="*/ 229221 h 438150"/>
                  <a:gd name="connsiteX46" fmla="*/ 358180 w 533400"/>
                  <a:gd name="connsiteY46" fmla="*/ 186359 h 438150"/>
                  <a:gd name="connsiteX47" fmla="*/ 401042 w 533400"/>
                  <a:gd name="connsiteY47" fmla="*/ 143496 h 438150"/>
                  <a:gd name="connsiteX48" fmla="*/ 134342 w 533400"/>
                  <a:gd name="connsiteY48" fmla="*/ 162546 h 438150"/>
                  <a:gd name="connsiteX49" fmla="*/ 110530 w 533400"/>
                  <a:gd name="connsiteY49" fmla="*/ 186359 h 438150"/>
                  <a:gd name="connsiteX50" fmla="*/ 134342 w 533400"/>
                  <a:gd name="connsiteY50" fmla="*/ 210171 h 438150"/>
                  <a:gd name="connsiteX51" fmla="*/ 158155 w 533400"/>
                  <a:gd name="connsiteY51" fmla="*/ 186359 h 438150"/>
                  <a:gd name="connsiteX52" fmla="*/ 134342 w 533400"/>
                  <a:gd name="connsiteY52" fmla="*/ 162546 h 438150"/>
                  <a:gd name="connsiteX53" fmla="*/ 267692 w 533400"/>
                  <a:gd name="connsiteY53" fmla="*/ 162546 h 438150"/>
                  <a:gd name="connsiteX54" fmla="*/ 243880 w 533400"/>
                  <a:gd name="connsiteY54" fmla="*/ 186359 h 438150"/>
                  <a:gd name="connsiteX55" fmla="*/ 267692 w 533400"/>
                  <a:gd name="connsiteY55" fmla="*/ 210171 h 438150"/>
                  <a:gd name="connsiteX56" fmla="*/ 291505 w 533400"/>
                  <a:gd name="connsiteY56" fmla="*/ 186359 h 438150"/>
                  <a:gd name="connsiteX57" fmla="*/ 267692 w 533400"/>
                  <a:gd name="connsiteY57" fmla="*/ 162546 h 438150"/>
                  <a:gd name="connsiteX58" fmla="*/ 401042 w 533400"/>
                  <a:gd name="connsiteY58" fmla="*/ 162546 h 438150"/>
                  <a:gd name="connsiteX59" fmla="*/ 377230 w 533400"/>
                  <a:gd name="connsiteY59" fmla="*/ 186359 h 438150"/>
                  <a:gd name="connsiteX60" fmla="*/ 401042 w 533400"/>
                  <a:gd name="connsiteY60" fmla="*/ 210171 h 438150"/>
                  <a:gd name="connsiteX61" fmla="*/ 424855 w 533400"/>
                  <a:gd name="connsiteY61" fmla="*/ 186359 h 438150"/>
                  <a:gd name="connsiteX62" fmla="*/ 401042 w 533400"/>
                  <a:gd name="connsiteY62" fmla="*/ 16254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3400" h="438150">
                    <a:moveTo>
                      <a:pt x="496292" y="621"/>
                    </a:moveTo>
                    <a:cubicBezTo>
                      <a:pt x="517247" y="621"/>
                      <a:pt x="534392" y="17766"/>
                      <a:pt x="534392" y="38721"/>
                    </a:cubicBezTo>
                    <a:lnTo>
                      <a:pt x="534392" y="38721"/>
                    </a:lnTo>
                    <a:lnTo>
                      <a:pt x="534392" y="333996"/>
                    </a:lnTo>
                    <a:cubicBezTo>
                      <a:pt x="534392" y="354951"/>
                      <a:pt x="517247" y="372096"/>
                      <a:pt x="496292" y="372096"/>
                    </a:cubicBezTo>
                    <a:lnTo>
                      <a:pt x="496292" y="372096"/>
                    </a:lnTo>
                    <a:lnTo>
                      <a:pt x="204827" y="372096"/>
                    </a:lnTo>
                    <a:lnTo>
                      <a:pt x="115292" y="438771"/>
                    </a:lnTo>
                    <a:lnTo>
                      <a:pt x="115292" y="372096"/>
                    </a:lnTo>
                    <a:lnTo>
                      <a:pt x="39092" y="372096"/>
                    </a:lnTo>
                    <a:cubicBezTo>
                      <a:pt x="19089" y="372096"/>
                      <a:pt x="1945" y="355904"/>
                      <a:pt x="992" y="335901"/>
                    </a:cubicBezTo>
                    <a:lnTo>
                      <a:pt x="992" y="335901"/>
                    </a:lnTo>
                    <a:lnTo>
                      <a:pt x="992" y="333996"/>
                    </a:lnTo>
                    <a:lnTo>
                      <a:pt x="992" y="38721"/>
                    </a:lnTo>
                    <a:cubicBezTo>
                      <a:pt x="992" y="17766"/>
                      <a:pt x="18137" y="621"/>
                      <a:pt x="39092" y="621"/>
                    </a:cubicBezTo>
                    <a:lnTo>
                      <a:pt x="39092" y="621"/>
                    </a:lnTo>
                    <a:lnTo>
                      <a:pt x="496292" y="621"/>
                    </a:lnTo>
                    <a:close/>
                    <a:moveTo>
                      <a:pt x="496292" y="19671"/>
                    </a:moveTo>
                    <a:lnTo>
                      <a:pt x="39092" y="19671"/>
                    </a:lnTo>
                    <a:cubicBezTo>
                      <a:pt x="28614" y="19671"/>
                      <a:pt x="20042" y="28244"/>
                      <a:pt x="20042" y="38721"/>
                    </a:cubicBezTo>
                    <a:lnTo>
                      <a:pt x="20042" y="38721"/>
                    </a:lnTo>
                    <a:lnTo>
                      <a:pt x="20042" y="333996"/>
                    </a:lnTo>
                    <a:cubicBezTo>
                      <a:pt x="20042" y="344474"/>
                      <a:pt x="28614" y="353046"/>
                      <a:pt x="39092" y="353046"/>
                    </a:cubicBezTo>
                    <a:lnTo>
                      <a:pt x="39092" y="353046"/>
                    </a:lnTo>
                    <a:lnTo>
                      <a:pt x="134342" y="353046"/>
                    </a:lnTo>
                    <a:lnTo>
                      <a:pt x="134342" y="400671"/>
                    </a:lnTo>
                    <a:lnTo>
                      <a:pt x="198160" y="353046"/>
                    </a:lnTo>
                    <a:lnTo>
                      <a:pt x="496292" y="353046"/>
                    </a:lnTo>
                    <a:cubicBezTo>
                      <a:pt x="506770" y="353046"/>
                      <a:pt x="515342" y="344474"/>
                      <a:pt x="515342" y="333996"/>
                    </a:cubicBezTo>
                    <a:lnTo>
                      <a:pt x="515342" y="333996"/>
                    </a:lnTo>
                    <a:lnTo>
                      <a:pt x="515342" y="38721"/>
                    </a:lnTo>
                    <a:cubicBezTo>
                      <a:pt x="515342" y="28244"/>
                      <a:pt x="506770" y="19671"/>
                      <a:pt x="496292" y="19671"/>
                    </a:cubicBezTo>
                    <a:lnTo>
                      <a:pt x="496292" y="19671"/>
                    </a:lnTo>
                    <a:close/>
                    <a:moveTo>
                      <a:pt x="134342" y="143496"/>
                    </a:moveTo>
                    <a:cubicBezTo>
                      <a:pt x="158155" y="143496"/>
                      <a:pt x="177205" y="162546"/>
                      <a:pt x="177205" y="186359"/>
                    </a:cubicBezTo>
                    <a:cubicBezTo>
                      <a:pt x="177205" y="210171"/>
                      <a:pt x="158155" y="229221"/>
                      <a:pt x="134342" y="229221"/>
                    </a:cubicBezTo>
                    <a:cubicBezTo>
                      <a:pt x="110530" y="229221"/>
                      <a:pt x="91480" y="210171"/>
                      <a:pt x="91480" y="186359"/>
                    </a:cubicBezTo>
                    <a:cubicBezTo>
                      <a:pt x="91480" y="162546"/>
                      <a:pt x="110530" y="143496"/>
                      <a:pt x="134342" y="143496"/>
                    </a:cubicBezTo>
                    <a:close/>
                    <a:moveTo>
                      <a:pt x="267692" y="143496"/>
                    </a:moveTo>
                    <a:cubicBezTo>
                      <a:pt x="291505" y="143496"/>
                      <a:pt x="310555" y="162546"/>
                      <a:pt x="310555" y="186359"/>
                    </a:cubicBezTo>
                    <a:cubicBezTo>
                      <a:pt x="310555" y="210171"/>
                      <a:pt x="291505" y="229221"/>
                      <a:pt x="267692" y="229221"/>
                    </a:cubicBezTo>
                    <a:cubicBezTo>
                      <a:pt x="243880" y="229221"/>
                      <a:pt x="224830" y="210171"/>
                      <a:pt x="224830" y="186359"/>
                    </a:cubicBezTo>
                    <a:cubicBezTo>
                      <a:pt x="224830" y="162546"/>
                      <a:pt x="243880" y="143496"/>
                      <a:pt x="267692" y="143496"/>
                    </a:cubicBezTo>
                    <a:close/>
                    <a:moveTo>
                      <a:pt x="401042" y="143496"/>
                    </a:moveTo>
                    <a:cubicBezTo>
                      <a:pt x="424855" y="143496"/>
                      <a:pt x="443905" y="162546"/>
                      <a:pt x="443905" y="186359"/>
                    </a:cubicBezTo>
                    <a:cubicBezTo>
                      <a:pt x="443905" y="210171"/>
                      <a:pt x="424855" y="229221"/>
                      <a:pt x="401042" y="229221"/>
                    </a:cubicBezTo>
                    <a:cubicBezTo>
                      <a:pt x="377230" y="229221"/>
                      <a:pt x="358180" y="210171"/>
                      <a:pt x="358180" y="186359"/>
                    </a:cubicBezTo>
                    <a:cubicBezTo>
                      <a:pt x="358180" y="162546"/>
                      <a:pt x="377230" y="143496"/>
                      <a:pt x="401042" y="143496"/>
                    </a:cubicBezTo>
                    <a:close/>
                    <a:moveTo>
                      <a:pt x="134342" y="162546"/>
                    </a:moveTo>
                    <a:cubicBezTo>
                      <a:pt x="121007" y="162546"/>
                      <a:pt x="110530" y="173024"/>
                      <a:pt x="110530" y="186359"/>
                    </a:cubicBezTo>
                    <a:cubicBezTo>
                      <a:pt x="110530" y="199694"/>
                      <a:pt x="121007" y="210171"/>
                      <a:pt x="134342" y="210171"/>
                    </a:cubicBezTo>
                    <a:cubicBezTo>
                      <a:pt x="147677" y="210171"/>
                      <a:pt x="158155" y="199694"/>
                      <a:pt x="158155" y="186359"/>
                    </a:cubicBezTo>
                    <a:cubicBezTo>
                      <a:pt x="158155" y="173024"/>
                      <a:pt x="147677" y="162546"/>
                      <a:pt x="134342" y="162546"/>
                    </a:cubicBezTo>
                    <a:close/>
                    <a:moveTo>
                      <a:pt x="267692" y="162546"/>
                    </a:moveTo>
                    <a:cubicBezTo>
                      <a:pt x="254357" y="162546"/>
                      <a:pt x="243880" y="173024"/>
                      <a:pt x="243880" y="186359"/>
                    </a:cubicBezTo>
                    <a:cubicBezTo>
                      <a:pt x="243880" y="199694"/>
                      <a:pt x="254357" y="210171"/>
                      <a:pt x="267692" y="210171"/>
                    </a:cubicBezTo>
                    <a:cubicBezTo>
                      <a:pt x="281027" y="210171"/>
                      <a:pt x="291505" y="199694"/>
                      <a:pt x="291505" y="186359"/>
                    </a:cubicBezTo>
                    <a:cubicBezTo>
                      <a:pt x="291505" y="173024"/>
                      <a:pt x="281027" y="162546"/>
                      <a:pt x="267692" y="162546"/>
                    </a:cubicBezTo>
                    <a:close/>
                    <a:moveTo>
                      <a:pt x="401042" y="162546"/>
                    </a:moveTo>
                    <a:cubicBezTo>
                      <a:pt x="387707" y="162546"/>
                      <a:pt x="377230" y="173024"/>
                      <a:pt x="377230" y="186359"/>
                    </a:cubicBezTo>
                    <a:cubicBezTo>
                      <a:pt x="377230" y="199694"/>
                      <a:pt x="387707" y="210171"/>
                      <a:pt x="401042" y="210171"/>
                    </a:cubicBezTo>
                    <a:cubicBezTo>
                      <a:pt x="414377" y="210171"/>
                      <a:pt x="424855" y="199694"/>
                      <a:pt x="424855" y="186359"/>
                    </a:cubicBezTo>
                    <a:cubicBezTo>
                      <a:pt x="424855" y="173024"/>
                      <a:pt x="414377" y="162546"/>
                      <a:pt x="401042" y="162546"/>
                    </a:cubicBezTo>
                    <a:close/>
                  </a:path>
                </a:pathLst>
              </a:custGeom>
              <a:solidFill>
                <a:schemeClr val="bg1"/>
              </a:solidFill>
              <a:ln w="9525" cap="flat">
                <a:noFill/>
                <a:prstDash val="solid"/>
                <a:miter/>
              </a:ln>
            </p:spPr>
            <p:txBody>
              <a:bodyPr rtlCol="0" anchor="ctr"/>
              <a:lstStyle/>
              <a:p>
                <a:endParaRPr lang="zh-CN" altLang="en-US"/>
              </a:p>
            </p:txBody>
          </p:sp>
        </p:grpSp>
      </p:grpSp>
    </p:spTree>
    <p:custDataLst>
      <p:tags r:id="rId1"/>
    </p:custDataLst>
    <p:extLst>
      <p:ext uri="{BB962C8B-B14F-4D97-AF65-F5344CB8AC3E}">
        <p14:creationId xmlns:p14="http://schemas.microsoft.com/office/powerpoint/2010/main" val="736284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0B935C-4045-4E97-AA96-E1460D69B4A2}"/>
              </a:ext>
            </a:extLst>
          </p:cNvPr>
          <p:cNvSpPr>
            <a:spLocks noGrp="1"/>
          </p:cNvSpPr>
          <p:nvPr>
            <p:ph type="sldNum" sz="quarter" idx="4294967295"/>
          </p:nvPr>
        </p:nvSpPr>
        <p:spPr>
          <a:xfrm>
            <a:off x="9282113" y="6240463"/>
            <a:ext cx="2909887" cy="206375"/>
          </a:xfrm>
        </p:spPr>
        <p:txBody>
          <a:bodyPr/>
          <a:lstStyle/>
          <a:p>
            <a:fld id="{5DD3DB80-B894-403A-B48E-6FDC1A72010E}" type="slidenum">
              <a:rPr lang="zh-CN" altLang="en-US" smtClean="0"/>
              <a:pPr/>
              <a:t>8</a:t>
            </a:fld>
            <a:endParaRPr lang="zh-CN" altLang="en-US"/>
          </a:p>
        </p:txBody>
      </p:sp>
      <p:pic>
        <p:nvPicPr>
          <p:cNvPr id="48" name="图片 47">
            <a:extLst>
              <a:ext uri="{FF2B5EF4-FFF2-40B4-BE49-F238E27FC236}">
                <a16:creationId xmlns:a16="http://schemas.microsoft.com/office/drawing/2014/main" id="{114B337D-F60B-4FE6-9CF9-5CE1A1DAA41E}"/>
              </a:ext>
            </a:extLst>
          </p:cNvPr>
          <p:cNvPicPr>
            <a:picLocks noChangeAspect="1"/>
          </p:cNvPicPr>
          <p:nvPr/>
        </p:nvPicPr>
        <p:blipFill>
          <a:blip r:embed="rId2"/>
          <a:stretch>
            <a:fillRect/>
          </a:stretch>
        </p:blipFill>
        <p:spPr>
          <a:xfrm>
            <a:off x="361198" y="411162"/>
            <a:ext cx="11643241" cy="6035676"/>
          </a:xfrm>
          <a:prstGeom prst="rect">
            <a:avLst/>
          </a:prstGeom>
        </p:spPr>
      </p:pic>
    </p:spTree>
    <p:extLst>
      <p:ext uri="{BB962C8B-B14F-4D97-AF65-F5344CB8AC3E}">
        <p14:creationId xmlns:p14="http://schemas.microsoft.com/office/powerpoint/2010/main" val="3835522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4D79C-06FD-4CC2-9627-5A162A977A21}"/>
              </a:ext>
            </a:extLst>
          </p:cNvPr>
          <p:cNvSpPr>
            <a:spLocks noGrp="1"/>
          </p:cNvSpPr>
          <p:nvPr>
            <p:ph type="title"/>
          </p:nvPr>
        </p:nvSpPr>
        <p:spPr/>
        <p:txBody>
          <a:bodyPr/>
          <a:lstStyle/>
          <a:p>
            <a:r>
              <a:rPr lang="zh-CN" altLang="en-US" dirty="0"/>
              <a:t>重要的是</a:t>
            </a:r>
          </a:p>
        </p:txBody>
      </p:sp>
      <p:sp>
        <p:nvSpPr>
          <p:cNvPr id="4" name="灯片编号占位符 3">
            <a:extLst>
              <a:ext uri="{FF2B5EF4-FFF2-40B4-BE49-F238E27FC236}">
                <a16:creationId xmlns:a16="http://schemas.microsoft.com/office/drawing/2014/main" id="{D36B5B55-B826-4D59-9B5C-DD8E7B8E23EA}"/>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8" name="í$1îḑê">
            <a:extLst>
              <a:ext uri="{FF2B5EF4-FFF2-40B4-BE49-F238E27FC236}">
                <a16:creationId xmlns:a16="http://schemas.microsoft.com/office/drawing/2014/main" id="{33E31F1B-46DF-491F-AFAA-D072E881C7C2}"/>
              </a:ext>
            </a:extLst>
          </p:cNvPr>
          <p:cNvSpPr txBox="1"/>
          <p:nvPr/>
        </p:nvSpPr>
        <p:spPr>
          <a:xfrm>
            <a:off x="871060" y="1328664"/>
            <a:ext cx="6071278" cy="830997"/>
          </a:xfrm>
          <a:prstGeom prst="rect">
            <a:avLst/>
          </a:prstGeom>
          <a:noFill/>
        </p:spPr>
        <p:txBody>
          <a:bodyPr wrap="square" rtlCol="0">
            <a:spAutoFit/>
          </a:bodyPr>
          <a:lstStyle/>
          <a:p>
            <a:r>
              <a:rPr lang="zh-CN" altLang="en-US" sz="2400" b="1" dirty="0"/>
              <a:t>知道多少程序语言并不重要，</a:t>
            </a:r>
          </a:p>
          <a:p>
            <a:r>
              <a:rPr lang="zh-CN" altLang="en-US" sz="2400" b="1" dirty="0"/>
              <a:t>重要的是怎么抓住问题并用算法来解决它们</a:t>
            </a:r>
          </a:p>
        </p:txBody>
      </p:sp>
      <p:sp>
        <p:nvSpPr>
          <p:cNvPr id="9" name="î$lîḋè">
            <a:extLst>
              <a:ext uri="{FF2B5EF4-FFF2-40B4-BE49-F238E27FC236}">
                <a16:creationId xmlns:a16="http://schemas.microsoft.com/office/drawing/2014/main" id="{56145FA4-E8FB-4A66-A0AC-13B3BE20160D}"/>
              </a:ext>
            </a:extLst>
          </p:cNvPr>
          <p:cNvSpPr/>
          <p:nvPr/>
        </p:nvSpPr>
        <p:spPr>
          <a:xfrm flipH="1">
            <a:off x="748956" y="1366973"/>
            <a:ext cx="122104" cy="754377"/>
          </a:xfrm>
          <a:prstGeom prst="roundRect">
            <a:avLst>
              <a:gd name="adj" fmla="val 44900"/>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bg1"/>
              </a:solidFill>
            </a:endParaRPr>
          </a:p>
        </p:txBody>
      </p:sp>
      <p:sp>
        <p:nvSpPr>
          <p:cNvPr id="10" name="îşḷîḋê">
            <a:extLst>
              <a:ext uri="{FF2B5EF4-FFF2-40B4-BE49-F238E27FC236}">
                <a16:creationId xmlns:a16="http://schemas.microsoft.com/office/drawing/2014/main" id="{93886FCA-9A91-4316-B6ED-DA81A59A9A85}"/>
              </a:ext>
            </a:extLst>
          </p:cNvPr>
          <p:cNvSpPr txBox="1"/>
          <p:nvPr/>
        </p:nvSpPr>
        <p:spPr>
          <a:xfrm>
            <a:off x="810008" y="4335543"/>
            <a:ext cx="2581262" cy="523220"/>
          </a:xfrm>
          <a:prstGeom prst="rect">
            <a:avLst/>
          </a:prstGeom>
          <a:noFill/>
        </p:spPr>
        <p:txBody>
          <a:bodyPr wrap="square" rtlCol="0">
            <a:spAutoFit/>
          </a:bodyPr>
          <a:lstStyle/>
          <a:p>
            <a:r>
              <a:rPr lang="zh-CN" altLang="en-US" sz="1400" b="1" dirty="0"/>
              <a:t>当你以计算机计算的思维思考，就能解决这些问题</a:t>
            </a:r>
          </a:p>
        </p:txBody>
      </p:sp>
      <p:grpSp>
        <p:nvGrpSpPr>
          <p:cNvPr id="12" name="isļîḑê">
            <a:extLst>
              <a:ext uri="{FF2B5EF4-FFF2-40B4-BE49-F238E27FC236}">
                <a16:creationId xmlns:a16="http://schemas.microsoft.com/office/drawing/2014/main" id="{B2F22362-8704-4587-97EF-7BF196F49021}"/>
              </a:ext>
            </a:extLst>
          </p:cNvPr>
          <p:cNvGrpSpPr/>
          <p:nvPr/>
        </p:nvGrpSpPr>
        <p:grpSpPr>
          <a:xfrm>
            <a:off x="4014016" y="3588112"/>
            <a:ext cx="575610" cy="575607"/>
            <a:chOff x="6844265" y="4734713"/>
            <a:chExt cx="410200" cy="410198"/>
          </a:xfrm>
        </p:grpSpPr>
        <p:sp>
          <p:nvSpPr>
            <p:cNvPr id="18" name="išḷíḑé">
              <a:extLst>
                <a:ext uri="{FF2B5EF4-FFF2-40B4-BE49-F238E27FC236}">
                  <a16:creationId xmlns:a16="http://schemas.microsoft.com/office/drawing/2014/main" id="{015D9ED0-4DDB-49D1-B2BD-4E950BBBA3AD}"/>
                </a:ext>
              </a:extLst>
            </p:cNvPr>
            <p:cNvSpPr/>
            <p:nvPr/>
          </p:nvSpPr>
          <p:spPr>
            <a:xfrm>
              <a:off x="6844265" y="4734713"/>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ïṡlîďé">
              <a:extLst>
                <a:ext uri="{FF2B5EF4-FFF2-40B4-BE49-F238E27FC236}">
                  <a16:creationId xmlns:a16="http://schemas.microsoft.com/office/drawing/2014/main" id="{EF8284AC-F6B6-41B4-A0CE-EB4D6CFAD239}"/>
                </a:ext>
              </a:extLst>
            </p:cNvPr>
            <p:cNvSpPr/>
            <p:nvPr/>
          </p:nvSpPr>
          <p:spPr>
            <a:xfrm>
              <a:off x="6960365" y="4868892"/>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13" name="íś1ïḋè">
            <a:extLst>
              <a:ext uri="{FF2B5EF4-FFF2-40B4-BE49-F238E27FC236}">
                <a16:creationId xmlns:a16="http://schemas.microsoft.com/office/drawing/2014/main" id="{FFD4BDDE-37F2-46F2-8623-ACC36C04A834}"/>
              </a:ext>
            </a:extLst>
          </p:cNvPr>
          <p:cNvSpPr txBox="1"/>
          <p:nvPr/>
        </p:nvSpPr>
        <p:spPr>
          <a:xfrm>
            <a:off x="4014016" y="4329429"/>
            <a:ext cx="2431172" cy="523220"/>
          </a:xfrm>
          <a:prstGeom prst="rect">
            <a:avLst/>
          </a:prstGeom>
          <a:noFill/>
        </p:spPr>
        <p:txBody>
          <a:bodyPr wrap="square" rtlCol="0">
            <a:spAutoFit/>
          </a:bodyPr>
          <a:lstStyle/>
          <a:p>
            <a:r>
              <a:rPr lang="zh-CN" altLang="en-US" sz="1400" b="1" dirty="0">
                <a:solidFill>
                  <a:schemeClr val="tx1">
                    <a:lumMod val="75000"/>
                    <a:lumOff val="25000"/>
                  </a:schemeClr>
                </a:solidFill>
              </a:rPr>
              <a:t>当下，别无选择</a:t>
            </a:r>
            <a:endParaRPr lang="en-US" altLang="zh-CN" sz="1400" b="1" dirty="0">
              <a:solidFill>
                <a:schemeClr val="tx1">
                  <a:lumMod val="75000"/>
                  <a:lumOff val="25000"/>
                </a:schemeClr>
              </a:solidFill>
            </a:endParaRPr>
          </a:p>
          <a:p>
            <a:r>
              <a:rPr lang="en-US" altLang="zh-CN" sz="1400" b="1" dirty="0">
                <a:solidFill>
                  <a:schemeClr val="tx1">
                    <a:lumMod val="75000"/>
                    <a:lumOff val="25000"/>
                  </a:schemeClr>
                </a:solidFill>
              </a:rPr>
              <a:t>coding</a:t>
            </a:r>
            <a:r>
              <a:rPr lang="zh-CN" altLang="en-US" sz="1400" b="1" dirty="0">
                <a:solidFill>
                  <a:schemeClr val="tx1">
                    <a:lumMod val="75000"/>
                    <a:lumOff val="25000"/>
                  </a:schemeClr>
                </a:solidFill>
              </a:rPr>
              <a:t>，</a:t>
            </a:r>
            <a:r>
              <a:rPr lang="en-US" altLang="zh-CN" sz="1400" b="1" dirty="0">
                <a:solidFill>
                  <a:schemeClr val="tx1">
                    <a:lumMod val="75000"/>
                    <a:lumOff val="25000"/>
                  </a:schemeClr>
                </a:solidFill>
              </a:rPr>
              <a:t>coding</a:t>
            </a:r>
            <a:r>
              <a:rPr lang="zh-CN" altLang="en-US" sz="1400" b="1" dirty="0">
                <a:solidFill>
                  <a:schemeClr val="tx1">
                    <a:lumMod val="75000"/>
                    <a:lumOff val="25000"/>
                  </a:schemeClr>
                </a:solidFill>
              </a:rPr>
              <a:t>，</a:t>
            </a:r>
            <a:r>
              <a:rPr lang="en-US" altLang="zh-CN" sz="1400" b="1" dirty="0">
                <a:solidFill>
                  <a:schemeClr val="tx1">
                    <a:lumMod val="75000"/>
                    <a:lumOff val="25000"/>
                  </a:schemeClr>
                </a:solidFill>
              </a:rPr>
              <a:t>coding</a:t>
            </a:r>
          </a:p>
        </p:txBody>
      </p:sp>
      <p:grpSp>
        <p:nvGrpSpPr>
          <p:cNvPr id="15" name="işḻiḍê">
            <a:extLst>
              <a:ext uri="{FF2B5EF4-FFF2-40B4-BE49-F238E27FC236}">
                <a16:creationId xmlns:a16="http://schemas.microsoft.com/office/drawing/2014/main" id="{F95193A2-4533-4B8C-BCC8-E1D74A9BA2E5}"/>
              </a:ext>
            </a:extLst>
          </p:cNvPr>
          <p:cNvGrpSpPr/>
          <p:nvPr/>
        </p:nvGrpSpPr>
        <p:grpSpPr>
          <a:xfrm>
            <a:off x="871060" y="3588111"/>
            <a:ext cx="575610" cy="575607"/>
            <a:chOff x="6844265" y="4734712"/>
            <a:chExt cx="410200" cy="410198"/>
          </a:xfrm>
        </p:grpSpPr>
        <p:sp>
          <p:nvSpPr>
            <p:cNvPr id="16" name="íṥļïďè">
              <a:extLst>
                <a:ext uri="{FF2B5EF4-FFF2-40B4-BE49-F238E27FC236}">
                  <a16:creationId xmlns:a16="http://schemas.microsoft.com/office/drawing/2014/main" id="{67E29DAA-D21E-4A07-B7DB-D737DC8655CB}"/>
                </a:ext>
              </a:extLst>
            </p:cNvPr>
            <p:cNvSpPr/>
            <p:nvPr/>
          </p:nvSpPr>
          <p:spPr>
            <a:xfrm>
              <a:off x="6844265" y="4734712"/>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7" name="iśḷíḍé">
              <a:extLst>
                <a:ext uri="{FF2B5EF4-FFF2-40B4-BE49-F238E27FC236}">
                  <a16:creationId xmlns:a16="http://schemas.microsoft.com/office/drawing/2014/main" id="{F92CB0FA-F9DA-4731-ABA9-A73AD70F006E}"/>
                </a:ext>
              </a:extLst>
            </p:cNvPr>
            <p:cNvSpPr/>
            <p:nvPr/>
          </p:nvSpPr>
          <p:spPr>
            <a:xfrm>
              <a:off x="6968172" y="4857161"/>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pic>
        <p:nvPicPr>
          <p:cNvPr id="21" name="图片 20">
            <a:extLst>
              <a:ext uri="{FF2B5EF4-FFF2-40B4-BE49-F238E27FC236}">
                <a16:creationId xmlns:a16="http://schemas.microsoft.com/office/drawing/2014/main" id="{5913E2F7-3590-4AB0-8CF8-3ED8F37916F5}"/>
              </a:ext>
            </a:extLst>
          </p:cNvPr>
          <p:cNvPicPr>
            <a:picLocks noChangeAspect="1"/>
          </p:cNvPicPr>
          <p:nvPr/>
        </p:nvPicPr>
        <p:blipFill>
          <a:blip r:embed="rId3"/>
          <a:stretch>
            <a:fillRect/>
          </a:stretch>
        </p:blipFill>
        <p:spPr>
          <a:xfrm>
            <a:off x="7222807" y="1204148"/>
            <a:ext cx="4297680" cy="2680678"/>
          </a:xfrm>
          <a:prstGeom prst="rect">
            <a:avLst/>
          </a:prstGeom>
        </p:spPr>
      </p:pic>
      <p:pic>
        <p:nvPicPr>
          <p:cNvPr id="23" name="图片 22">
            <a:extLst>
              <a:ext uri="{FF2B5EF4-FFF2-40B4-BE49-F238E27FC236}">
                <a16:creationId xmlns:a16="http://schemas.microsoft.com/office/drawing/2014/main" id="{B2BF6569-7BAB-4D0C-B0EA-B18F2228628F}"/>
              </a:ext>
            </a:extLst>
          </p:cNvPr>
          <p:cNvPicPr>
            <a:picLocks noChangeAspect="1"/>
          </p:cNvPicPr>
          <p:nvPr/>
        </p:nvPicPr>
        <p:blipFill>
          <a:blip r:embed="rId4"/>
          <a:stretch>
            <a:fillRect/>
          </a:stretch>
        </p:blipFill>
        <p:spPr>
          <a:xfrm>
            <a:off x="7222807" y="3884826"/>
            <a:ext cx="4297680" cy="2688042"/>
          </a:xfrm>
          <a:prstGeom prst="rect">
            <a:avLst/>
          </a:prstGeom>
        </p:spPr>
      </p:pic>
    </p:spTree>
    <p:custDataLst>
      <p:tags r:id="rId1"/>
    </p:custDataLst>
    <p:extLst>
      <p:ext uri="{BB962C8B-B14F-4D97-AF65-F5344CB8AC3E}">
        <p14:creationId xmlns:p14="http://schemas.microsoft.com/office/powerpoint/2010/main" val="1733069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EMPLATE" val="#316027"/>
</p:tagLst>
</file>

<file path=ppt/tags/tag10.xml><?xml version="1.0" encoding="utf-8"?>
<p:tagLst xmlns:a="http://schemas.openxmlformats.org/drawingml/2006/main" xmlns:r="http://schemas.openxmlformats.org/officeDocument/2006/relationships" xmlns:p="http://schemas.openxmlformats.org/presentationml/2006/main">
  <p:tag name="MH" val="20170803155910"/>
  <p:tag name="MH_LIBRARY" val="GRAPHIC"/>
  <p:tag name="MH_TYPE" val="SubTitle"/>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803155910"/>
  <p:tag name="MH_LIBRARY" val="GRAPHIC"/>
  <p:tag name="MH_TYPE" val="Text"/>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70803155910"/>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70803155910"/>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Other"/>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0.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Other"/>
  <p:tag name="MH_ORDER" val="7"/>
</p:tagLst>
</file>

<file path=ppt/tags/tag21.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Other"/>
  <p:tag name="MH_ORDER" val="8"/>
</p:tagLst>
</file>

<file path=ppt/tags/tag22.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Text"/>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SubTitle"/>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70803165259"/>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ISLIDE.DIAGRAM" val="#464269;"/>
</p:tagLst>
</file>

<file path=ppt/tags/tag27.xml><?xml version="1.0" encoding="utf-8"?>
<p:tagLst xmlns:a="http://schemas.openxmlformats.org/drawingml/2006/main" xmlns:r="http://schemas.openxmlformats.org/officeDocument/2006/relationships" xmlns:p="http://schemas.openxmlformats.org/presentationml/2006/main">
  <p:tag name="ISLIDE.DIAGRAM" val="#464269"/>
</p:tagLst>
</file>

<file path=ppt/tags/tag28.xml><?xml version="1.0" encoding="utf-8"?>
<p:tagLst xmlns:a="http://schemas.openxmlformats.org/drawingml/2006/main" xmlns:r="http://schemas.openxmlformats.org/officeDocument/2006/relationships" xmlns:p="http://schemas.openxmlformats.org/presentationml/2006/main">
  <p:tag name="MH" val="20170803220138"/>
  <p:tag name="MH_LIBRARY" val="GRAPHIC"/>
  <p:tag name="MH_TYPE" val="Other"/>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70803220138"/>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ISLIDE.DIAGRAM" val="#485320;"/>
</p:tagLst>
</file>

<file path=ppt/tags/tag30.xml><?xml version="1.0" encoding="utf-8"?>
<p:tagLst xmlns:a="http://schemas.openxmlformats.org/drawingml/2006/main" xmlns:r="http://schemas.openxmlformats.org/officeDocument/2006/relationships" xmlns:p="http://schemas.openxmlformats.org/presentationml/2006/main">
  <p:tag name="MH" val="20170803220138"/>
  <p:tag name="MH_LIBRARY" val="GRAPHIC"/>
  <p:tag name="MH_TYPE" val="Other"/>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70803220138"/>
  <p:tag name="MH_LIBRARY" val="GRAPHIC"/>
  <p:tag name="MH_TYPE" val="Other"/>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70803220138"/>
  <p:tag name="MH_LIBRARY" val="GRAPHIC"/>
  <p:tag name="MH_TYPE" val="Text"/>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70803220138"/>
  <p:tag name="MH_LIBRARY" val="GRAPHIC"/>
  <p:tag name="MH_TYPE" val="Text"/>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70803220138"/>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70803220138"/>
  <p:tag name="MH_LIBRARY" val="GRAPHIC"/>
  <p:tag name="MH_TYPE" val="SubTitle"/>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ISLIDE.DIAGRAM" val="#485320"/>
</p:tagLst>
</file>

<file path=ppt/tags/tag40.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6"/>
</p:tagLst>
</file>

<file path=ppt/tags/tag42.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Sub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SubTitle"/>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SubTitle"/>
  <p:tag name="MH_ORDER" val="3"/>
</p:tagLst>
</file>

<file path=ppt/tags/tag45.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7"/>
</p:tagLst>
</file>

<file path=ppt/tags/tag46.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8"/>
</p:tagLst>
</file>

<file path=ppt/tags/tag47.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9"/>
</p:tagLst>
</file>

<file path=ppt/tags/tag48.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0"/>
</p:tagLst>
</file>

<file path=ppt/tags/tag49.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1"/>
</p:tagLst>
</file>

<file path=ppt/tags/tag5.xml><?xml version="1.0" encoding="utf-8"?>
<p:tagLst xmlns:a="http://schemas.openxmlformats.org/drawingml/2006/main" xmlns:r="http://schemas.openxmlformats.org/officeDocument/2006/relationships" xmlns:p="http://schemas.openxmlformats.org/presentationml/2006/main">
  <p:tag name="ISLIDE.DIAGRAM" val="#483383;"/>
</p:tagLst>
</file>

<file path=ppt/tags/tag50.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2"/>
</p:tagLst>
</file>

<file path=ppt/tags/tag51.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SubTitle"/>
  <p:tag name="MH_ORDER" val="4"/>
</p:tagLst>
</file>

<file path=ppt/tags/tag52.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3"/>
</p:tagLst>
</file>

<file path=ppt/tags/tag53.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4"/>
</p:tagLst>
</file>

<file path=ppt/tags/tag54.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5"/>
</p:tagLst>
</file>

<file path=ppt/tags/tag55.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6"/>
</p:tagLst>
</file>

<file path=ppt/tags/tag56.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SubTitle"/>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7"/>
</p:tagLst>
</file>

<file path=ppt/tags/tag58.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8"/>
</p:tagLst>
</file>

<file path=ppt/tags/tag59.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19"/>
</p:tagLst>
</file>

<file path=ppt/tags/tag6.xml><?xml version="1.0" encoding="utf-8"?>
<p:tagLst xmlns:a="http://schemas.openxmlformats.org/drawingml/2006/main" xmlns:r="http://schemas.openxmlformats.org/officeDocument/2006/relationships" xmlns:p="http://schemas.openxmlformats.org/presentationml/2006/main">
  <p:tag name="ISLIDE.DIAGRAM" val="#464269;"/>
</p:tagLst>
</file>

<file path=ppt/tags/tag60.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0"/>
</p:tagLst>
</file>

<file path=ppt/tags/tag61.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1"/>
</p:tagLst>
</file>

<file path=ppt/tags/tag62.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2"/>
</p:tagLst>
</file>

<file path=ppt/tags/tag63.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SubTitle"/>
  <p:tag name="MH_ORDER" val="6"/>
</p:tagLst>
</file>

<file path=ppt/tags/tag64.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3"/>
</p:tagLst>
</file>

<file path=ppt/tags/tag65.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4"/>
</p:tagLst>
</file>

<file path=ppt/tags/tag66.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5"/>
</p:tagLst>
</file>

<file path=ppt/tags/tag67.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6"/>
</p:tagLst>
</file>

<file path=ppt/tags/tag68.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7"/>
</p:tagLst>
</file>

<file path=ppt/tags/tag69.xml><?xml version="1.0" encoding="utf-8"?>
<p:tagLst xmlns:a="http://schemas.openxmlformats.org/drawingml/2006/main" xmlns:r="http://schemas.openxmlformats.org/officeDocument/2006/relationships" xmlns:p="http://schemas.openxmlformats.org/presentationml/2006/main">
  <p:tag name="MH" val="20170804005627"/>
  <p:tag name="MH_LIBRARY" val="GRAPHIC"/>
  <p:tag name="MH_TYPE" val="Other"/>
  <p:tag name="MH_ORDER" val="28"/>
</p:tagLst>
</file>

<file path=ppt/tags/tag7.xml><?xml version="1.0" encoding="utf-8"?>
<p:tagLst xmlns:a="http://schemas.openxmlformats.org/drawingml/2006/main" xmlns:r="http://schemas.openxmlformats.org/officeDocument/2006/relationships" xmlns:p="http://schemas.openxmlformats.org/presentationml/2006/main">
  <p:tag name="ISLIDE.DIAGRAM" val="#464269"/>
</p:tagLst>
</file>

<file path=ppt/tags/tag70.xml><?xml version="1.0" encoding="utf-8"?>
<p:tagLst xmlns:a="http://schemas.openxmlformats.org/drawingml/2006/main" xmlns:r="http://schemas.openxmlformats.org/officeDocument/2006/relationships" xmlns:p="http://schemas.openxmlformats.org/presentationml/2006/main">
  <p:tag name="ISLIDE.DIAGRAM" val="#464269;"/>
</p:tagLst>
</file>

<file path=ppt/tags/tag71.xml><?xml version="1.0" encoding="utf-8"?>
<p:tagLst xmlns:a="http://schemas.openxmlformats.org/drawingml/2006/main" xmlns:r="http://schemas.openxmlformats.org/officeDocument/2006/relationships" xmlns:p="http://schemas.openxmlformats.org/presentationml/2006/main">
  <p:tag name="ISLIDE.DIAGRAM" val="#459923;"/>
</p:tagLst>
</file>

<file path=ppt/tags/tag8.xml><?xml version="1.0" encoding="utf-8"?>
<p:tagLst xmlns:a="http://schemas.openxmlformats.org/drawingml/2006/main" xmlns:r="http://schemas.openxmlformats.org/officeDocument/2006/relationships" xmlns:p="http://schemas.openxmlformats.org/presentationml/2006/main">
  <p:tag name="MH" val="20170803155910"/>
  <p:tag name="MH_LIBRARY" val="GRAPHIC"/>
  <p:tag name="MH_TYPE" val="SubTitl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803155910"/>
  <p:tag name="MH_LIBRARY" val="GRAPHIC"/>
  <p:tag name="MH_TYPE" val="Text"/>
  <p:tag name="MH_ORDER" val="1"/>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44ADE1"/>
      </a:accent1>
      <a:accent2>
        <a:srgbClr val="FFDB65"/>
      </a:accent2>
      <a:accent3>
        <a:srgbClr val="5CEEEE"/>
      </a:accent3>
      <a:accent4>
        <a:srgbClr val="A5A5A5"/>
      </a:accent4>
      <a:accent5>
        <a:srgbClr val="8C8C8C"/>
      </a:accent5>
      <a:accent6>
        <a:srgbClr val="6B6B6B"/>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6376</TotalTime>
  <Words>4268</Words>
  <Application>Microsoft Office PowerPoint</Application>
  <PresentationFormat>宽屏</PresentationFormat>
  <Paragraphs>387</Paragraphs>
  <Slides>37</Slides>
  <Notes>0</Notes>
  <HiddenSlides>0</HiddenSlides>
  <MMClips>1</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5" baseType="lpstr">
      <vt:lpstr>等线</vt:lpstr>
      <vt:lpstr>微软雅黑</vt:lpstr>
      <vt:lpstr>Agency FB</vt:lpstr>
      <vt:lpstr>Arial</vt:lpstr>
      <vt:lpstr>Calibri</vt:lpstr>
      <vt:lpstr>Impact</vt:lpstr>
      <vt:lpstr>主题5</vt:lpstr>
      <vt:lpstr>think-cell Slide</vt:lpstr>
      <vt:lpstr>数据科学与大数据技术专业</vt:lpstr>
      <vt:lpstr>PowerPoint 演示文稿</vt:lpstr>
      <vt:lpstr>输入界面：https://www.menti.com/</vt:lpstr>
      <vt:lpstr>Mentimeter 词云</vt:lpstr>
      <vt:lpstr>关于编程，他们怎么说</vt:lpstr>
      <vt:lpstr>WHY C</vt:lpstr>
      <vt:lpstr>TIOBE编程社区指数（The TIOBE Programming Community index）</vt:lpstr>
      <vt:lpstr>PowerPoint 演示文稿</vt:lpstr>
      <vt:lpstr>重要的是</vt:lpstr>
      <vt:lpstr>课程内容</vt:lpstr>
      <vt:lpstr>课程内容</vt:lpstr>
      <vt:lpstr>第一章主要内容</vt:lpstr>
      <vt:lpstr>计算机语言</vt:lpstr>
      <vt:lpstr>C语言的发展</vt:lpstr>
      <vt:lpstr>高级语言的发展</vt:lpstr>
      <vt:lpstr>主要内容</vt:lpstr>
      <vt:lpstr>最简单的C语言程序</vt:lpstr>
      <vt:lpstr>最简单的C语言程序</vt:lpstr>
      <vt:lpstr>最简单的C语言程序</vt:lpstr>
      <vt:lpstr>最简单的C语言程序</vt:lpstr>
      <vt:lpstr>最简单的C语言程序</vt:lpstr>
      <vt:lpstr>注释</vt:lpstr>
      <vt:lpstr>注释</vt:lpstr>
      <vt:lpstr>PowerPoint 演示文稿</vt:lpstr>
      <vt:lpstr>最简单的C语言程序</vt:lpstr>
      <vt:lpstr>PowerPoint 演示文稿</vt:lpstr>
      <vt:lpstr>PowerPoint 演示文稿</vt:lpstr>
      <vt:lpstr>最简单的C语言程序</vt:lpstr>
      <vt:lpstr>最简单的C语言程序</vt:lpstr>
      <vt:lpstr>最简单的C语言程序</vt:lpstr>
      <vt:lpstr>最简单的C语言程序</vt:lpstr>
      <vt:lpstr>C语言程序的结构</vt:lpstr>
      <vt:lpstr>运行C程序的步骤与方法</vt:lpstr>
      <vt:lpstr>程序设计的任务</vt:lpstr>
      <vt:lpstr>作业</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W Y</cp:lastModifiedBy>
  <cp:revision>475</cp:revision>
  <cp:lastPrinted>2020-10-12T03:39:44Z</cp:lastPrinted>
  <dcterms:created xsi:type="dcterms:W3CDTF">2019-04-18T16:00:00Z</dcterms:created>
  <dcterms:modified xsi:type="dcterms:W3CDTF">2020-10-26T03:22:30Z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